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9" r:id="rId3"/>
    <p:sldId id="300" r:id="rId4"/>
    <p:sldId id="302" r:id="rId5"/>
    <p:sldId id="303" r:id="rId6"/>
    <p:sldId id="273" r:id="rId7"/>
    <p:sldId id="292" r:id="rId8"/>
    <p:sldId id="293" r:id="rId9"/>
    <p:sldId id="264" r:id="rId10"/>
    <p:sldId id="275" r:id="rId11"/>
    <p:sldId id="296" r:id="rId12"/>
    <p:sldId id="295" r:id="rId13"/>
    <p:sldId id="312" r:id="rId14"/>
    <p:sldId id="308" r:id="rId15"/>
    <p:sldId id="313" r:id="rId16"/>
    <p:sldId id="315" r:id="rId17"/>
    <p:sldId id="314" r:id="rId18"/>
    <p:sldId id="309" r:id="rId19"/>
    <p:sldId id="310" r:id="rId20"/>
    <p:sldId id="311" r:id="rId21"/>
    <p:sldId id="305" r:id="rId22"/>
    <p:sldId id="306" r:id="rId23"/>
    <p:sldId id="307" r:id="rId24"/>
    <p:sldId id="316" r:id="rId25"/>
    <p:sldId id="261" r:id="rId26"/>
    <p:sldId id="304" r:id="rId27"/>
    <p:sldId id="317" r:id="rId28"/>
    <p:sldId id="319" r:id="rId29"/>
    <p:sldId id="318" r:id="rId30"/>
    <p:sldId id="320" r:id="rId31"/>
    <p:sldId id="263" r:id="rId32"/>
    <p:sldId id="322" r:id="rId33"/>
    <p:sldId id="321" r:id="rId34"/>
    <p:sldId id="323" r:id="rId35"/>
    <p:sldId id="259"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BFCBC-9258-3440-A28E-A88E95C19D4F}"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s-ES"/>
        </a:p>
      </dgm:t>
    </dgm:pt>
    <dgm:pt modelId="{5699DB2F-C425-8A40-9182-EE9565D1F304}">
      <dgm:prSet phldrT="[Texto]" custT="1"/>
      <dgm:spPr>
        <a:solidFill>
          <a:srgbClr val="26A1B0"/>
        </a:solidFill>
      </dgm:spPr>
      <dgm:t>
        <a:bodyPr/>
        <a:lstStyle/>
        <a:p>
          <a:pPr algn="ctr"/>
          <a:r>
            <a:rPr lang="es-ES" sz="2000" b="1" dirty="0" err="1" smtClean="0"/>
            <a:t>Obesity</a:t>
          </a:r>
          <a:endParaRPr lang="es-ES" sz="2000" b="1" dirty="0"/>
        </a:p>
      </dgm:t>
    </dgm:pt>
    <dgm:pt modelId="{BD77F3DB-2B34-F645-B5CF-F3A41A011AB8}" type="parTrans" cxnId="{D17EA98C-BDC6-9748-B89D-11020A7699C6}">
      <dgm:prSet/>
      <dgm:spPr/>
      <dgm:t>
        <a:bodyPr/>
        <a:lstStyle/>
        <a:p>
          <a:pPr algn="ctr"/>
          <a:endParaRPr lang="es-ES"/>
        </a:p>
      </dgm:t>
    </dgm:pt>
    <dgm:pt modelId="{91E3C975-E18D-AA47-A19C-F8F800C098FF}" type="sibTrans" cxnId="{D17EA98C-BDC6-9748-B89D-11020A7699C6}">
      <dgm:prSet/>
      <dgm:spPr/>
      <dgm:t>
        <a:bodyPr/>
        <a:lstStyle/>
        <a:p>
          <a:pPr algn="ctr"/>
          <a:endParaRPr lang="es-ES"/>
        </a:p>
      </dgm:t>
    </dgm:pt>
    <dgm:pt modelId="{94DFE437-DD7D-9D4D-9593-0F678238FC4A}">
      <dgm:prSet phldrT="[Texto]"/>
      <dgm:spPr>
        <a:solidFill>
          <a:srgbClr val="DC4B36"/>
        </a:solidFill>
      </dgm:spPr>
      <dgm:t>
        <a:bodyPr/>
        <a:lstStyle/>
        <a:p>
          <a:pPr algn="ctr"/>
          <a:r>
            <a:rPr lang="es-ES" b="1" dirty="0" err="1" smtClean="0">
              <a:solidFill>
                <a:schemeClr val="bg1"/>
              </a:solidFill>
            </a:rPr>
            <a:t>Impaired</a:t>
          </a:r>
          <a:r>
            <a:rPr lang="es-ES" b="1" dirty="0" smtClean="0">
              <a:solidFill>
                <a:schemeClr val="bg1"/>
              </a:solidFill>
            </a:rPr>
            <a:t> </a:t>
          </a:r>
          <a:r>
            <a:rPr lang="es-ES" b="1" dirty="0" err="1" smtClean="0">
              <a:solidFill>
                <a:schemeClr val="bg1"/>
              </a:solidFill>
            </a:rPr>
            <a:t>glucose</a:t>
          </a:r>
          <a:r>
            <a:rPr lang="es-ES" b="1" dirty="0" smtClean="0">
              <a:solidFill>
                <a:schemeClr val="bg1"/>
              </a:solidFill>
            </a:rPr>
            <a:t> </a:t>
          </a:r>
          <a:r>
            <a:rPr lang="es-ES" b="1" dirty="0" err="1" smtClean="0">
              <a:solidFill>
                <a:schemeClr val="bg1"/>
              </a:solidFill>
            </a:rPr>
            <a:t>metabolism</a:t>
          </a:r>
          <a:endParaRPr lang="es-ES" b="1" dirty="0">
            <a:solidFill>
              <a:schemeClr val="bg1"/>
            </a:solidFill>
          </a:endParaRPr>
        </a:p>
      </dgm:t>
    </dgm:pt>
    <dgm:pt modelId="{79C16510-BB00-024F-91E6-418F5AFC8147}" type="parTrans" cxnId="{1E3C1FDC-1AF4-D242-8EF2-7BC23ED0075F}">
      <dgm:prSet/>
      <dgm:spPr/>
      <dgm:t>
        <a:bodyPr/>
        <a:lstStyle/>
        <a:p>
          <a:pPr algn="ctr"/>
          <a:endParaRPr lang="es-ES"/>
        </a:p>
      </dgm:t>
    </dgm:pt>
    <dgm:pt modelId="{11732C2F-8AF1-4846-B992-2D0E384913D1}" type="sibTrans" cxnId="{1E3C1FDC-1AF4-D242-8EF2-7BC23ED0075F}">
      <dgm:prSet/>
      <dgm:spPr/>
      <dgm:t>
        <a:bodyPr/>
        <a:lstStyle/>
        <a:p>
          <a:pPr algn="ctr"/>
          <a:endParaRPr lang="es-ES"/>
        </a:p>
      </dgm:t>
    </dgm:pt>
    <dgm:pt modelId="{51F42C42-F472-B94B-B05C-44AAFC317207}">
      <dgm:prSet phldrT="[Texto]" custT="1"/>
      <dgm:spPr>
        <a:solidFill>
          <a:srgbClr val="CBCF3A"/>
        </a:solidFill>
      </dgm:spPr>
      <dgm:t>
        <a:bodyPr/>
        <a:lstStyle/>
        <a:p>
          <a:pPr algn="ctr"/>
          <a:r>
            <a:rPr lang="es-ES" sz="2000" b="1" dirty="0" smtClean="0"/>
            <a:t>TAG</a:t>
          </a:r>
          <a:endParaRPr lang="es-ES" sz="2000" b="1" dirty="0"/>
        </a:p>
      </dgm:t>
    </dgm:pt>
    <dgm:pt modelId="{A357CA97-4535-E243-913E-D914693AB58B}" type="parTrans" cxnId="{BD610D10-3685-3C46-AF3E-50ACBFB3A1E6}">
      <dgm:prSet/>
      <dgm:spPr/>
      <dgm:t>
        <a:bodyPr/>
        <a:lstStyle/>
        <a:p>
          <a:pPr algn="ctr"/>
          <a:endParaRPr lang="es-ES"/>
        </a:p>
      </dgm:t>
    </dgm:pt>
    <dgm:pt modelId="{E3A9FD6E-7017-574B-B653-3174D51740A0}" type="sibTrans" cxnId="{BD610D10-3685-3C46-AF3E-50ACBFB3A1E6}">
      <dgm:prSet/>
      <dgm:spPr/>
      <dgm:t>
        <a:bodyPr/>
        <a:lstStyle/>
        <a:p>
          <a:pPr algn="ctr"/>
          <a:endParaRPr lang="es-ES"/>
        </a:p>
      </dgm:t>
    </dgm:pt>
    <dgm:pt modelId="{ECBF3F5D-279B-0647-9166-2AE4A4DC1094}">
      <dgm:prSet phldrT="[Texto]" custT="1"/>
      <dgm:spPr>
        <a:solidFill>
          <a:srgbClr val="CBCF3A"/>
        </a:solidFill>
      </dgm:spPr>
      <dgm:t>
        <a:bodyPr/>
        <a:lstStyle/>
        <a:p>
          <a:pPr algn="ctr"/>
          <a:r>
            <a:rPr lang="es-ES" sz="2000" b="1" dirty="0" smtClean="0"/>
            <a:t>HDL-c</a:t>
          </a:r>
          <a:endParaRPr lang="es-ES" sz="2000" b="1" dirty="0"/>
        </a:p>
      </dgm:t>
    </dgm:pt>
    <dgm:pt modelId="{9DB53580-9918-7946-9784-9AA6F71417FF}" type="parTrans" cxnId="{305A173D-C033-614B-AE66-6A0CFB34E976}">
      <dgm:prSet/>
      <dgm:spPr/>
      <dgm:t>
        <a:bodyPr/>
        <a:lstStyle/>
        <a:p>
          <a:pPr algn="ctr"/>
          <a:endParaRPr lang="es-ES"/>
        </a:p>
      </dgm:t>
    </dgm:pt>
    <dgm:pt modelId="{F5437DCD-ED8E-7A4F-87BF-4EA075ADF56B}" type="sibTrans" cxnId="{305A173D-C033-614B-AE66-6A0CFB34E976}">
      <dgm:prSet/>
      <dgm:spPr/>
      <dgm:t>
        <a:bodyPr/>
        <a:lstStyle/>
        <a:p>
          <a:pPr algn="ctr"/>
          <a:endParaRPr lang="es-ES"/>
        </a:p>
      </dgm:t>
    </dgm:pt>
    <dgm:pt modelId="{B4B29C77-D009-4041-8426-4E0B9A10D39B}">
      <dgm:prSet phldrT="[Texto]" custT="1"/>
      <dgm:spPr>
        <a:solidFill>
          <a:srgbClr val="FBBB02"/>
        </a:solidFill>
      </dgm:spPr>
      <dgm:t>
        <a:bodyPr/>
        <a:lstStyle/>
        <a:p>
          <a:pPr algn="ctr"/>
          <a:r>
            <a:rPr lang="es-ES" sz="1400" dirty="0" smtClean="0"/>
            <a:t> </a:t>
          </a:r>
          <a:r>
            <a:rPr lang="es-ES" sz="1800" b="1" dirty="0" err="1" smtClean="0"/>
            <a:t>Blood</a:t>
          </a:r>
          <a:r>
            <a:rPr lang="es-ES" sz="1800" b="1" dirty="0" smtClean="0"/>
            <a:t> </a:t>
          </a:r>
          <a:r>
            <a:rPr lang="es-ES" sz="1800" b="1" dirty="0" err="1" smtClean="0"/>
            <a:t>Pressure</a:t>
          </a:r>
          <a:endParaRPr lang="es-ES" sz="1800" b="1" dirty="0"/>
        </a:p>
      </dgm:t>
    </dgm:pt>
    <dgm:pt modelId="{AF00F524-2C07-BF48-BA08-764234E7EDB9}" type="parTrans" cxnId="{80B958A1-0943-8840-8FAB-B1820B694BA6}">
      <dgm:prSet/>
      <dgm:spPr/>
      <dgm:t>
        <a:bodyPr/>
        <a:lstStyle/>
        <a:p>
          <a:pPr algn="ctr"/>
          <a:endParaRPr lang="es-ES"/>
        </a:p>
      </dgm:t>
    </dgm:pt>
    <dgm:pt modelId="{10D0D9D5-90FD-524E-9663-211018452620}" type="sibTrans" cxnId="{80B958A1-0943-8840-8FAB-B1820B694BA6}">
      <dgm:prSet/>
      <dgm:spPr/>
      <dgm:t>
        <a:bodyPr/>
        <a:lstStyle/>
        <a:p>
          <a:pPr algn="ctr"/>
          <a:endParaRPr lang="es-ES"/>
        </a:p>
      </dgm:t>
    </dgm:pt>
    <dgm:pt modelId="{6681445A-B256-E14D-A9BA-D40CA43E2FD6}" type="pres">
      <dgm:prSet presAssocID="{F1FBFCBC-9258-3440-A28E-A88E95C19D4F}" presName="cycle" presStyleCnt="0">
        <dgm:presLayoutVars>
          <dgm:dir/>
          <dgm:resizeHandles val="exact"/>
        </dgm:presLayoutVars>
      </dgm:prSet>
      <dgm:spPr/>
      <dgm:t>
        <a:bodyPr/>
        <a:lstStyle/>
        <a:p>
          <a:endParaRPr lang="es-ES"/>
        </a:p>
      </dgm:t>
    </dgm:pt>
    <dgm:pt modelId="{6945C0BC-DC49-7B49-A5F7-5D970E3AA66C}" type="pres">
      <dgm:prSet presAssocID="{5699DB2F-C425-8A40-9182-EE9565D1F304}" presName="node" presStyleLbl="node1" presStyleIdx="0" presStyleCnt="5">
        <dgm:presLayoutVars>
          <dgm:bulletEnabled val="1"/>
        </dgm:presLayoutVars>
      </dgm:prSet>
      <dgm:spPr/>
      <dgm:t>
        <a:bodyPr/>
        <a:lstStyle/>
        <a:p>
          <a:endParaRPr lang="es-ES"/>
        </a:p>
      </dgm:t>
    </dgm:pt>
    <dgm:pt modelId="{5C7E06EC-01F0-3543-AAAB-EF4EA93D4043}" type="pres">
      <dgm:prSet presAssocID="{5699DB2F-C425-8A40-9182-EE9565D1F304}" presName="spNode" presStyleCnt="0"/>
      <dgm:spPr/>
    </dgm:pt>
    <dgm:pt modelId="{3203953B-1F28-2144-9B67-33410D8688C3}" type="pres">
      <dgm:prSet presAssocID="{91E3C975-E18D-AA47-A19C-F8F800C098FF}" presName="sibTrans" presStyleLbl="sibTrans1D1" presStyleIdx="0" presStyleCnt="5"/>
      <dgm:spPr/>
      <dgm:t>
        <a:bodyPr/>
        <a:lstStyle/>
        <a:p>
          <a:endParaRPr lang="es-ES"/>
        </a:p>
      </dgm:t>
    </dgm:pt>
    <dgm:pt modelId="{440CAA9B-0585-2148-9187-F54E72080900}" type="pres">
      <dgm:prSet presAssocID="{94DFE437-DD7D-9D4D-9593-0F678238FC4A}" presName="node" presStyleLbl="node1" presStyleIdx="1" presStyleCnt="5">
        <dgm:presLayoutVars>
          <dgm:bulletEnabled val="1"/>
        </dgm:presLayoutVars>
      </dgm:prSet>
      <dgm:spPr/>
      <dgm:t>
        <a:bodyPr/>
        <a:lstStyle/>
        <a:p>
          <a:endParaRPr lang="es-ES"/>
        </a:p>
      </dgm:t>
    </dgm:pt>
    <dgm:pt modelId="{2579BBE5-C6CB-7F4D-A4F2-2B66649B8815}" type="pres">
      <dgm:prSet presAssocID="{94DFE437-DD7D-9D4D-9593-0F678238FC4A}" presName="spNode" presStyleCnt="0"/>
      <dgm:spPr/>
    </dgm:pt>
    <dgm:pt modelId="{93D90582-1796-BB4C-B2E6-54561278151C}" type="pres">
      <dgm:prSet presAssocID="{11732C2F-8AF1-4846-B992-2D0E384913D1}" presName="sibTrans" presStyleLbl="sibTrans1D1" presStyleIdx="1" presStyleCnt="5"/>
      <dgm:spPr/>
      <dgm:t>
        <a:bodyPr/>
        <a:lstStyle/>
        <a:p>
          <a:endParaRPr lang="es-ES"/>
        </a:p>
      </dgm:t>
    </dgm:pt>
    <dgm:pt modelId="{2F0E6495-155E-854D-AFE1-CCA33B63107F}" type="pres">
      <dgm:prSet presAssocID="{51F42C42-F472-B94B-B05C-44AAFC317207}" presName="node" presStyleLbl="node1" presStyleIdx="2" presStyleCnt="5" custRadScaleRad="102517" custRadScaleInc="-13813">
        <dgm:presLayoutVars>
          <dgm:bulletEnabled val="1"/>
        </dgm:presLayoutVars>
      </dgm:prSet>
      <dgm:spPr/>
      <dgm:t>
        <a:bodyPr/>
        <a:lstStyle/>
        <a:p>
          <a:endParaRPr lang="es-ES"/>
        </a:p>
      </dgm:t>
    </dgm:pt>
    <dgm:pt modelId="{39A22B77-E1E2-3F49-979D-F4C6216E9540}" type="pres">
      <dgm:prSet presAssocID="{51F42C42-F472-B94B-B05C-44AAFC317207}" presName="spNode" presStyleCnt="0"/>
      <dgm:spPr/>
    </dgm:pt>
    <dgm:pt modelId="{347EFF3A-2005-4545-BCFB-56A5C17BE3BD}" type="pres">
      <dgm:prSet presAssocID="{E3A9FD6E-7017-574B-B653-3174D51740A0}" presName="sibTrans" presStyleLbl="sibTrans1D1" presStyleIdx="2" presStyleCnt="5"/>
      <dgm:spPr/>
      <dgm:t>
        <a:bodyPr/>
        <a:lstStyle/>
        <a:p>
          <a:endParaRPr lang="es-ES"/>
        </a:p>
      </dgm:t>
    </dgm:pt>
    <dgm:pt modelId="{603536DA-9DFA-5343-B25D-51EDD40CA40C}" type="pres">
      <dgm:prSet presAssocID="{ECBF3F5D-279B-0647-9166-2AE4A4DC1094}" presName="node" presStyleLbl="node1" presStyleIdx="3" presStyleCnt="5">
        <dgm:presLayoutVars>
          <dgm:bulletEnabled val="1"/>
        </dgm:presLayoutVars>
      </dgm:prSet>
      <dgm:spPr/>
      <dgm:t>
        <a:bodyPr/>
        <a:lstStyle/>
        <a:p>
          <a:endParaRPr lang="es-ES"/>
        </a:p>
      </dgm:t>
    </dgm:pt>
    <dgm:pt modelId="{618D3306-EB20-7345-BE93-C092311C951C}" type="pres">
      <dgm:prSet presAssocID="{ECBF3F5D-279B-0647-9166-2AE4A4DC1094}" presName="spNode" presStyleCnt="0"/>
      <dgm:spPr/>
    </dgm:pt>
    <dgm:pt modelId="{67ADC088-D759-B548-B6E8-D8A5623E4ADA}" type="pres">
      <dgm:prSet presAssocID="{F5437DCD-ED8E-7A4F-87BF-4EA075ADF56B}" presName="sibTrans" presStyleLbl="sibTrans1D1" presStyleIdx="3" presStyleCnt="5"/>
      <dgm:spPr/>
      <dgm:t>
        <a:bodyPr/>
        <a:lstStyle/>
        <a:p>
          <a:endParaRPr lang="es-ES"/>
        </a:p>
      </dgm:t>
    </dgm:pt>
    <dgm:pt modelId="{ABC62DFF-232A-B944-A6EF-4A9D265D3312}" type="pres">
      <dgm:prSet presAssocID="{B4B29C77-D009-4041-8426-4E0B9A10D39B}" presName="node" presStyleLbl="node1" presStyleIdx="4" presStyleCnt="5" custRadScaleRad="100086" custRadScaleInc="-887">
        <dgm:presLayoutVars>
          <dgm:bulletEnabled val="1"/>
        </dgm:presLayoutVars>
      </dgm:prSet>
      <dgm:spPr/>
      <dgm:t>
        <a:bodyPr/>
        <a:lstStyle/>
        <a:p>
          <a:endParaRPr lang="es-ES"/>
        </a:p>
      </dgm:t>
    </dgm:pt>
    <dgm:pt modelId="{FBFA7F06-E50A-F14F-9396-B395A0483EDC}" type="pres">
      <dgm:prSet presAssocID="{B4B29C77-D009-4041-8426-4E0B9A10D39B}" presName="spNode" presStyleCnt="0"/>
      <dgm:spPr/>
    </dgm:pt>
    <dgm:pt modelId="{D3EE30B1-30CD-5241-B4F7-8A297D885F6D}" type="pres">
      <dgm:prSet presAssocID="{10D0D9D5-90FD-524E-9663-211018452620}" presName="sibTrans" presStyleLbl="sibTrans1D1" presStyleIdx="4" presStyleCnt="5"/>
      <dgm:spPr/>
      <dgm:t>
        <a:bodyPr/>
        <a:lstStyle/>
        <a:p>
          <a:endParaRPr lang="es-ES"/>
        </a:p>
      </dgm:t>
    </dgm:pt>
  </dgm:ptLst>
  <dgm:cxnLst>
    <dgm:cxn modelId="{80B958A1-0943-8840-8FAB-B1820B694BA6}" srcId="{F1FBFCBC-9258-3440-A28E-A88E95C19D4F}" destId="{B4B29C77-D009-4041-8426-4E0B9A10D39B}" srcOrd="4" destOrd="0" parTransId="{AF00F524-2C07-BF48-BA08-764234E7EDB9}" sibTransId="{10D0D9D5-90FD-524E-9663-211018452620}"/>
    <dgm:cxn modelId="{DE78F444-FEC7-4E21-910F-3F36A666061D}" type="presOf" srcId="{91E3C975-E18D-AA47-A19C-F8F800C098FF}" destId="{3203953B-1F28-2144-9B67-33410D8688C3}" srcOrd="0" destOrd="0" presId="urn:microsoft.com/office/officeart/2005/8/layout/cycle6"/>
    <dgm:cxn modelId="{D83E5671-75DE-45AA-AE9A-354F1AAEA79B}" type="presOf" srcId="{E3A9FD6E-7017-574B-B653-3174D51740A0}" destId="{347EFF3A-2005-4545-BCFB-56A5C17BE3BD}" srcOrd="0" destOrd="0" presId="urn:microsoft.com/office/officeart/2005/8/layout/cycle6"/>
    <dgm:cxn modelId="{89FF0535-E695-4511-88E2-03CF38E945E9}" type="presOf" srcId="{ECBF3F5D-279B-0647-9166-2AE4A4DC1094}" destId="{603536DA-9DFA-5343-B25D-51EDD40CA40C}" srcOrd="0" destOrd="0" presId="urn:microsoft.com/office/officeart/2005/8/layout/cycle6"/>
    <dgm:cxn modelId="{D17EA98C-BDC6-9748-B89D-11020A7699C6}" srcId="{F1FBFCBC-9258-3440-A28E-A88E95C19D4F}" destId="{5699DB2F-C425-8A40-9182-EE9565D1F304}" srcOrd="0" destOrd="0" parTransId="{BD77F3DB-2B34-F645-B5CF-F3A41A011AB8}" sibTransId="{91E3C975-E18D-AA47-A19C-F8F800C098FF}"/>
    <dgm:cxn modelId="{A946008D-DFEC-45DA-82BB-0413F6B4CC90}" type="presOf" srcId="{94DFE437-DD7D-9D4D-9593-0F678238FC4A}" destId="{440CAA9B-0585-2148-9187-F54E72080900}" srcOrd="0" destOrd="0" presId="urn:microsoft.com/office/officeart/2005/8/layout/cycle6"/>
    <dgm:cxn modelId="{3A993036-F252-4890-AA8F-FAC989D4FE8B}" type="presOf" srcId="{F1FBFCBC-9258-3440-A28E-A88E95C19D4F}" destId="{6681445A-B256-E14D-A9BA-D40CA43E2FD6}" srcOrd="0" destOrd="0" presId="urn:microsoft.com/office/officeart/2005/8/layout/cycle6"/>
    <dgm:cxn modelId="{BD610D10-3685-3C46-AF3E-50ACBFB3A1E6}" srcId="{F1FBFCBC-9258-3440-A28E-A88E95C19D4F}" destId="{51F42C42-F472-B94B-B05C-44AAFC317207}" srcOrd="2" destOrd="0" parTransId="{A357CA97-4535-E243-913E-D914693AB58B}" sibTransId="{E3A9FD6E-7017-574B-B653-3174D51740A0}"/>
    <dgm:cxn modelId="{20F26C85-ECFD-4CD0-B512-B3A95ABFF55D}" type="presOf" srcId="{F5437DCD-ED8E-7A4F-87BF-4EA075ADF56B}" destId="{67ADC088-D759-B548-B6E8-D8A5623E4ADA}" srcOrd="0" destOrd="0" presId="urn:microsoft.com/office/officeart/2005/8/layout/cycle6"/>
    <dgm:cxn modelId="{1E3C1FDC-1AF4-D242-8EF2-7BC23ED0075F}" srcId="{F1FBFCBC-9258-3440-A28E-A88E95C19D4F}" destId="{94DFE437-DD7D-9D4D-9593-0F678238FC4A}" srcOrd="1" destOrd="0" parTransId="{79C16510-BB00-024F-91E6-418F5AFC8147}" sibTransId="{11732C2F-8AF1-4846-B992-2D0E384913D1}"/>
    <dgm:cxn modelId="{56AB8D92-E1A6-46A4-B448-1D2DA47B695F}" type="presOf" srcId="{5699DB2F-C425-8A40-9182-EE9565D1F304}" destId="{6945C0BC-DC49-7B49-A5F7-5D970E3AA66C}" srcOrd="0" destOrd="0" presId="urn:microsoft.com/office/officeart/2005/8/layout/cycle6"/>
    <dgm:cxn modelId="{305A173D-C033-614B-AE66-6A0CFB34E976}" srcId="{F1FBFCBC-9258-3440-A28E-A88E95C19D4F}" destId="{ECBF3F5D-279B-0647-9166-2AE4A4DC1094}" srcOrd="3" destOrd="0" parTransId="{9DB53580-9918-7946-9784-9AA6F71417FF}" sibTransId="{F5437DCD-ED8E-7A4F-87BF-4EA075ADF56B}"/>
    <dgm:cxn modelId="{3D5FDB15-22B3-4657-BF8D-0374F02C9F10}" type="presOf" srcId="{10D0D9D5-90FD-524E-9663-211018452620}" destId="{D3EE30B1-30CD-5241-B4F7-8A297D885F6D}" srcOrd="0" destOrd="0" presId="urn:microsoft.com/office/officeart/2005/8/layout/cycle6"/>
    <dgm:cxn modelId="{36F394DF-3FCF-4614-8D2F-1CBB87990B39}" type="presOf" srcId="{51F42C42-F472-B94B-B05C-44AAFC317207}" destId="{2F0E6495-155E-854D-AFE1-CCA33B63107F}" srcOrd="0" destOrd="0" presId="urn:microsoft.com/office/officeart/2005/8/layout/cycle6"/>
    <dgm:cxn modelId="{69478F6D-9F87-4A4E-A0D1-081CF7B16392}" type="presOf" srcId="{B4B29C77-D009-4041-8426-4E0B9A10D39B}" destId="{ABC62DFF-232A-B944-A6EF-4A9D265D3312}" srcOrd="0" destOrd="0" presId="urn:microsoft.com/office/officeart/2005/8/layout/cycle6"/>
    <dgm:cxn modelId="{C11C3DDC-60B3-4E78-AE49-1A61690EA042}" type="presOf" srcId="{11732C2F-8AF1-4846-B992-2D0E384913D1}" destId="{93D90582-1796-BB4C-B2E6-54561278151C}" srcOrd="0" destOrd="0" presId="urn:microsoft.com/office/officeart/2005/8/layout/cycle6"/>
    <dgm:cxn modelId="{D42CABBA-76B7-4096-B0B6-580D4AA06DAC}" type="presParOf" srcId="{6681445A-B256-E14D-A9BA-D40CA43E2FD6}" destId="{6945C0BC-DC49-7B49-A5F7-5D970E3AA66C}" srcOrd="0" destOrd="0" presId="urn:microsoft.com/office/officeart/2005/8/layout/cycle6"/>
    <dgm:cxn modelId="{5E9CCE82-FF7E-4F11-A7A3-2CB2C6232A2E}" type="presParOf" srcId="{6681445A-B256-E14D-A9BA-D40CA43E2FD6}" destId="{5C7E06EC-01F0-3543-AAAB-EF4EA93D4043}" srcOrd="1" destOrd="0" presId="urn:microsoft.com/office/officeart/2005/8/layout/cycle6"/>
    <dgm:cxn modelId="{34611AEE-C165-485D-807C-3818980645EB}" type="presParOf" srcId="{6681445A-B256-E14D-A9BA-D40CA43E2FD6}" destId="{3203953B-1F28-2144-9B67-33410D8688C3}" srcOrd="2" destOrd="0" presId="urn:microsoft.com/office/officeart/2005/8/layout/cycle6"/>
    <dgm:cxn modelId="{5FF18C3D-FE4E-43A9-8DF6-3E3ED9D1ED2C}" type="presParOf" srcId="{6681445A-B256-E14D-A9BA-D40CA43E2FD6}" destId="{440CAA9B-0585-2148-9187-F54E72080900}" srcOrd="3" destOrd="0" presId="urn:microsoft.com/office/officeart/2005/8/layout/cycle6"/>
    <dgm:cxn modelId="{FD5ADB5A-D270-4B99-9407-4ADE3662E975}" type="presParOf" srcId="{6681445A-B256-E14D-A9BA-D40CA43E2FD6}" destId="{2579BBE5-C6CB-7F4D-A4F2-2B66649B8815}" srcOrd="4" destOrd="0" presId="urn:microsoft.com/office/officeart/2005/8/layout/cycle6"/>
    <dgm:cxn modelId="{CC982A54-6DF7-401D-8D95-4ED6A954F4A8}" type="presParOf" srcId="{6681445A-B256-E14D-A9BA-D40CA43E2FD6}" destId="{93D90582-1796-BB4C-B2E6-54561278151C}" srcOrd="5" destOrd="0" presId="urn:microsoft.com/office/officeart/2005/8/layout/cycle6"/>
    <dgm:cxn modelId="{583DDF46-94AD-441B-BB1B-D7E28509DA9F}" type="presParOf" srcId="{6681445A-B256-E14D-A9BA-D40CA43E2FD6}" destId="{2F0E6495-155E-854D-AFE1-CCA33B63107F}" srcOrd="6" destOrd="0" presId="urn:microsoft.com/office/officeart/2005/8/layout/cycle6"/>
    <dgm:cxn modelId="{77F2950D-7330-4652-B0C9-D034E5B60146}" type="presParOf" srcId="{6681445A-B256-E14D-A9BA-D40CA43E2FD6}" destId="{39A22B77-E1E2-3F49-979D-F4C6216E9540}" srcOrd="7" destOrd="0" presId="urn:microsoft.com/office/officeart/2005/8/layout/cycle6"/>
    <dgm:cxn modelId="{B5E5F3D4-214F-4F6E-B309-502FF9305C1C}" type="presParOf" srcId="{6681445A-B256-E14D-A9BA-D40CA43E2FD6}" destId="{347EFF3A-2005-4545-BCFB-56A5C17BE3BD}" srcOrd="8" destOrd="0" presId="urn:microsoft.com/office/officeart/2005/8/layout/cycle6"/>
    <dgm:cxn modelId="{C131A085-80A5-414E-BE44-6168A87CD1FC}" type="presParOf" srcId="{6681445A-B256-E14D-A9BA-D40CA43E2FD6}" destId="{603536DA-9DFA-5343-B25D-51EDD40CA40C}" srcOrd="9" destOrd="0" presId="urn:microsoft.com/office/officeart/2005/8/layout/cycle6"/>
    <dgm:cxn modelId="{33C07C4A-C03D-49FB-B055-57AD9B548C68}" type="presParOf" srcId="{6681445A-B256-E14D-A9BA-D40CA43E2FD6}" destId="{618D3306-EB20-7345-BE93-C092311C951C}" srcOrd="10" destOrd="0" presId="urn:microsoft.com/office/officeart/2005/8/layout/cycle6"/>
    <dgm:cxn modelId="{EDFCB390-3081-4333-A6F3-35BBD2623AC1}" type="presParOf" srcId="{6681445A-B256-E14D-A9BA-D40CA43E2FD6}" destId="{67ADC088-D759-B548-B6E8-D8A5623E4ADA}" srcOrd="11" destOrd="0" presId="urn:microsoft.com/office/officeart/2005/8/layout/cycle6"/>
    <dgm:cxn modelId="{F6F072B7-BD6F-4C79-9015-0046874B853F}" type="presParOf" srcId="{6681445A-B256-E14D-A9BA-D40CA43E2FD6}" destId="{ABC62DFF-232A-B944-A6EF-4A9D265D3312}" srcOrd="12" destOrd="0" presId="urn:microsoft.com/office/officeart/2005/8/layout/cycle6"/>
    <dgm:cxn modelId="{86CAC154-0BF9-4DE3-9B15-244A9C63D173}" type="presParOf" srcId="{6681445A-B256-E14D-A9BA-D40CA43E2FD6}" destId="{FBFA7F06-E50A-F14F-9396-B395A0483EDC}" srcOrd="13" destOrd="0" presId="urn:microsoft.com/office/officeart/2005/8/layout/cycle6"/>
    <dgm:cxn modelId="{297B248C-48B1-44D5-B216-92538F346664}" type="presParOf" srcId="{6681445A-B256-E14D-A9BA-D40CA43E2FD6}" destId="{D3EE30B1-30CD-5241-B4F7-8A297D885F6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33AB-C336-42D3-85A3-966ED2579E67}" type="datetimeFigureOut">
              <a:rPr lang="es-ES" smtClean="0"/>
              <a:t>21/06/2018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173ED-6338-4703-8507-768C5DC5CE95}" type="slidenum">
              <a:rPr lang="es-ES" smtClean="0"/>
              <a:t>‹Nº›</a:t>
            </a:fld>
            <a:endParaRPr lang="es-ES"/>
          </a:p>
        </p:txBody>
      </p:sp>
    </p:spTree>
    <p:extLst>
      <p:ext uri="{BB962C8B-B14F-4D97-AF65-F5344CB8AC3E}">
        <p14:creationId xmlns:p14="http://schemas.microsoft.com/office/powerpoint/2010/main" val="168911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5E173ED-6338-4703-8507-768C5DC5CE95}" type="slidenum">
              <a:rPr lang="es-ES" smtClean="0"/>
              <a:t>16</a:t>
            </a:fld>
            <a:endParaRPr lang="es-ES"/>
          </a:p>
        </p:txBody>
      </p:sp>
    </p:spTree>
    <p:extLst>
      <p:ext uri="{BB962C8B-B14F-4D97-AF65-F5344CB8AC3E}">
        <p14:creationId xmlns:p14="http://schemas.microsoft.com/office/powerpoint/2010/main" val="12418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44516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224591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414012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325312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229844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1629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187321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301530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243105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46047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C24848-3509-497E-8228-B9B6129F3750}" type="datetimeFigureOut">
              <a:rPr lang="es-ES" smtClean="0"/>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7D95C5-0543-4A52-AE71-7B1A24CDC44E}" type="slidenum">
              <a:rPr lang="es-ES" smtClean="0"/>
              <a:t>‹Nº›</a:t>
            </a:fld>
            <a:endParaRPr lang="es-ES"/>
          </a:p>
        </p:txBody>
      </p:sp>
    </p:spTree>
    <p:extLst>
      <p:ext uri="{BB962C8B-B14F-4D97-AF65-F5344CB8AC3E}">
        <p14:creationId xmlns:p14="http://schemas.microsoft.com/office/powerpoint/2010/main" val="27092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24848-3509-497E-8228-B9B6129F3750}" type="datetimeFigureOut">
              <a:rPr lang="es-ES" smtClean="0"/>
              <a:t>21/06/2018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95C5-0543-4A52-AE71-7B1A24CDC44E}" type="slidenum">
              <a:rPr lang="es-ES" smtClean="0"/>
              <a:t>‹Nº›</a:t>
            </a:fld>
            <a:endParaRPr lang="es-ES"/>
          </a:p>
        </p:txBody>
      </p:sp>
    </p:spTree>
    <p:extLst>
      <p:ext uri="{BB962C8B-B14F-4D97-AF65-F5344CB8AC3E}">
        <p14:creationId xmlns:p14="http://schemas.microsoft.com/office/powerpoint/2010/main" val="295946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6" y="2287572"/>
            <a:ext cx="9144000" cy="1512168"/>
          </a:xfrm>
          <a:prstGeom prst="rect">
            <a:avLst/>
          </a:prstGeom>
          <a:solidFill>
            <a:srgbClr val="1B7FBE"/>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s-ES" dirty="0"/>
          </a:p>
        </p:txBody>
      </p:sp>
      <p:grpSp>
        <p:nvGrpSpPr>
          <p:cNvPr id="7172" name="1 Grupo"/>
          <p:cNvGrpSpPr>
            <a:grpSpLocks/>
          </p:cNvGrpSpPr>
          <p:nvPr/>
        </p:nvGrpSpPr>
        <p:grpSpPr bwMode="auto">
          <a:xfrm>
            <a:off x="3611563" y="404813"/>
            <a:ext cx="0" cy="1295400"/>
            <a:chOff x="3611893" y="404813"/>
            <a:chExt cx="0" cy="1295400"/>
          </a:xfrm>
        </p:grpSpPr>
        <p:cxnSp>
          <p:nvCxnSpPr>
            <p:cNvPr id="9" name="8 Conector recto"/>
            <p:cNvCxnSpPr/>
            <p:nvPr/>
          </p:nvCxnSpPr>
          <p:spPr>
            <a:xfrm>
              <a:off x="1149758318" y="404813"/>
              <a:ext cx="0" cy="431800"/>
            </a:xfrm>
            <a:prstGeom prst="line">
              <a:avLst/>
            </a:prstGeom>
            <a:ln w="19050">
              <a:solidFill>
                <a:srgbClr val="FBBB02"/>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149758318" y="836613"/>
              <a:ext cx="0" cy="431800"/>
            </a:xfrm>
            <a:prstGeom prst="line">
              <a:avLst/>
            </a:prstGeom>
            <a:ln w="19050">
              <a:solidFill>
                <a:srgbClr val="26A1B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149758318" y="1268413"/>
              <a:ext cx="0" cy="431800"/>
            </a:xfrm>
            <a:prstGeom prst="line">
              <a:avLst/>
            </a:prstGeom>
            <a:ln w="19050">
              <a:solidFill>
                <a:srgbClr val="CBCF3A"/>
              </a:solidFill>
            </a:ln>
          </p:spPr>
          <p:style>
            <a:lnRef idx="1">
              <a:schemeClr val="accent1"/>
            </a:lnRef>
            <a:fillRef idx="0">
              <a:schemeClr val="accent1"/>
            </a:fillRef>
            <a:effectRef idx="0">
              <a:schemeClr val="accent1"/>
            </a:effectRef>
            <a:fontRef idx="minor">
              <a:schemeClr val="tx1"/>
            </a:fontRef>
          </p:style>
        </p:cxnSp>
      </p:grpSp>
      <p:pic>
        <p:nvPicPr>
          <p:cNvPr id="71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98902"/>
            <a:ext cx="151457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6073775"/>
            <a:ext cx="15367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872" y="5584844"/>
            <a:ext cx="1018778" cy="1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1 Título"/>
          <p:cNvSpPr>
            <a:spLocks noGrp="1"/>
          </p:cNvSpPr>
          <p:nvPr>
            <p:ph type="ctrTitle"/>
          </p:nvPr>
        </p:nvSpPr>
        <p:spPr>
          <a:xfrm>
            <a:off x="571802" y="2113787"/>
            <a:ext cx="8134672" cy="1470025"/>
          </a:xfrm>
        </p:spPr>
        <p:txBody>
          <a:bodyPr>
            <a:normAutofit/>
          </a:bodyPr>
          <a:lstStyle/>
          <a:p>
            <a:r>
              <a:rPr lang="es-ES" altLang="es-ES" sz="3600" b="1" dirty="0" smtClean="0">
                <a:solidFill>
                  <a:schemeClr val="bg1"/>
                </a:solidFill>
                <a:latin typeface="Calibri" pitchFamily="34" charset="0"/>
              </a:rPr>
              <a:t>The </a:t>
            </a:r>
            <a:r>
              <a:rPr lang="es-ES" altLang="es-ES" sz="3600" b="1" dirty="0" err="1" smtClean="0">
                <a:solidFill>
                  <a:schemeClr val="bg1"/>
                </a:solidFill>
                <a:latin typeface="Calibri" pitchFamily="34" charset="0"/>
              </a:rPr>
              <a:t>consumption</a:t>
            </a:r>
            <a:r>
              <a:rPr lang="es-ES" altLang="es-ES" sz="3600" b="1" dirty="0" smtClean="0">
                <a:solidFill>
                  <a:schemeClr val="bg1"/>
                </a:solidFill>
                <a:latin typeface="Calibri" pitchFamily="34" charset="0"/>
              </a:rPr>
              <a:t> of </a:t>
            </a:r>
            <a:r>
              <a:rPr lang="es-ES" altLang="es-ES" sz="3600" b="1" dirty="0" err="1" smtClean="0">
                <a:solidFill>
                  <a:schemeClr val="bg1"/>
                </a:solidFill>
                <a:latin typeface="Calibri" pitchFamily="34" charset="0"/>
              </a:rPr>
              <a:t>fish</a:t>
            </a:r>
            <a:r>
              <a:rPr lang="es-ES" altLang="es-ES" sz="3600" b="1" dirty="0" smtClean="0">
                <a:solidFill>
                  <a:schemeClr val="bg1"/>
                </a:solidFill>
                <a:latin typeface="Calibri" pitchFamily="34" charset="0"/>
              </a:rPr>
              <a:t> in </a:t>
            </a:r>
            <a:r>
              <a:rPr lang="es-ES" altLang="es-ES" sz="3600" b="1" dirty="0" err="1" smtClean="0">
                <a:solidFill>
                  <a:schemeClr val="bg1"/>
                </a:solidFill>
                <a:latin typeface="Calibri" pitchFamily="34" charset="0"/>
              </a:rPr>
              <a:t>the</a:t>
            </a:r>
            <a:r>
              <a:rPr lang="es-ES" altLang="es-ES" sz="3600" b="1" dirty="0" smtClean="0">
                <a:solidFill>
                  <a:schemeClr val="bg1"/>
                </a:solidFill>
                <a:latin typeface="Calibri" pitchFamily="34" charset="0"/>
              </a:rPr>
              <a:t> </a:t>
            </a:r>
            <a:r>
              <a:rPr lang="es-ES" altLang="es-ES" sz="3600" b="1" dirty="0" err="1" smtClean="0">
                <a:solidFill>
                  <a:schemeClr val="bg1"/>
                </a:solidFill>
                <a:latin typeface="Calibri" pitchFamily="34" charset="0"/>
              </a:rPr>
              <a:t>prevention</a:t>
            </a:r>
            <a:r>
              <a:rPr lang="es-ES" altLang="es-ES" sz="3600" b="1" dirty="0" smtClean="0">
                <a:solidFill>
                  <a:schemeClr val="bg1"/>
                </a:solidFill>
                <a:latin typeface="Calibri" pitchFamily="34" charset="0"/>
              </a:rPr>
              <a:t> of </a:t>
            </a:r>
            <a:r>
              <a:rPr lang="es-ES" altLang="es-ES" sz="3600" b="1" dirty="0" err="1" smtClean="0">
                <a:solidFill>
                  <a:schemeClr val="bg1"/>
                </a:solidFill>
                <a:latin typeface="Calibri" pitchFamily="34" charset="0"/>
              </a:rPr>
              <a:t>obesity</a:t>
            </a:r>
            <a:endParaRPr lang="es-ES" altLang="es-ES" sz="3600" b="1" dirty="0" smtClean="0">
              <a:solidFill>
                <a:schemeClr val="bg1"/>
              </a:solidFill>
            </a:endParaRPr>
          </a:p>
        </p:txBody>
      </p:sp>
      <p:pic>
        <p:nvPicPr>
          <p:cNvPr id="20" name="Picture 6" descr="http://www.ugr.es/~fbd/ects/5fb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10" y="5704445"/>
            <a:ext cx="10715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f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0287" y="5719863"/>
            <a:ext cx="10017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8959" y="3799740"/>
            <a:ext cx="9106081" cy="1785104"/>
          </a:xfrm>
          <a:prstGeom prst="rect">
            <a:avLst/>
          </a:prstGeom>
          <a:noFill/>
        </p:spPr>
        <p:txBody>
          <a:bodyPr wrap="square" rtlCol="0">
            <a:spAutoFit/>
          </a:bodyPr>
          <a:lstStyle/>
          <a:p>
            <a:pPr algn="ctr"/>
            <a:r>
              <a:rPr lang="en-US" sz="2000" b="1" dirty="0">
                <a:solidFill>
                  <a:schemeClr val="tx2"/>
                </a:solidFill>
                <a:latin typeface="Tahoma" pitchFamily="34" charset="0"/>
              </a:rPr>
              <a:t>Prof. </a:t>
            </a:r>
            <a:r>
              <a:rPr lang="en-US" sz="2000" b="1" dirty="0" smtClean="0">
                <a:solidFill>
                  <a:schemeClr val="tx2"/>
                </a:solidFill>
                <a:latin typeface="Tahoma" pitchFamily="34" charset="0"/>
              </a:rPr>
              <a:t>Angel </a:t>
            </a:r>
            <a:r>
              <a:rPr lang="en-US" sz="2000" b="1" dirty="0">
                <a:solidFill>
                  <a:schemeClr val="tx2"/>
                </a:solidFill>
                <a:latin typeface="Tahoma" pitchFamily="34" charset="0"/>
              </a:rPr>
              <a:t>Gil </a:t>
            </a:r>
          </a:p>
          <a:p>
            <a:pPr algn="ctr"/>
            <a:r>
              <a:rPr lang="en-US" b="1" dirty="0" smtClean="0">
                <a:solidFill>
                  <a:schemeClr val="tx2"/>
                </a:solidFill>
                <a:latin typeface="Tahoma" pitchFamily="34" charset="0"/>
              </a:rPr>
              <a:t>Department of Biochemistry and Molecular Biology II, Institute of Nutrition &amp; Food Technology “José </a:t>
            </a:r>
            <a:r>
              <a:rPr lang="en-US" b="1" dirty="0" err="1" smtClean="0">
                <a:solidFill>
                  <a:schemeClr val="tx2"/>
                </a:solidFill>
                <a:latin typeface="Tahoma" pitchFamily="34" charset="0"/>
              </a:rPr>
              <a:t>Mataix</a:t>
            </a:r>
            <a:r>
              <a:rPr lang="en-US" b="1" dirty="0" smtClean="0">
                <a:solidFill>
                  <a:schemeClr val="tx2"/>
                </a:solidFill>
                <a:latin typeface="Tahoma" pitchFamily="34" charset="0"/>
              </a:rPr>
              <a:t>”, Biomedical Research Center, University of Granada, CIBEROBN,  Spain</a:t>
            </a:r>
          </a:p>
          <a:p>
            <a:pPr algn="ctr"/>
            <a:r>
              <a:rPr lang="en-US" b="1" dirty="0" smtClean="0">
                <a:solidFill>
                  <a:schemeClr val="tx2"/>
                </a:solidFill>
                <a:latin typeface="Tahoma" pitchFamily="34" charset="0"/>
              </a:rPr>
              <a:t>President of the </a:t>
            </a:r>
            <a:r>
              <a:rPr lang="en-US" b="1" dirty="0" err="1" smtClean="0">
                <a:solidFill>
                  <a:schemeClr val="tx2"/>
                </a:solidFill>
                <a:latin typeface="Tahoma" pitchFamily="34" charset="0"/>
              </a:rPr>
              <a:t>Iberoamerican</a:t>
            </a:r>
            <a:r>
              <a:rPr lang="en-US" b="1" dirty="0" smtClean="0">
                <a:solidFill>
                  <a:schemeClr val="tx2"/>
                </a:solidFill>
                <a:latin typeface="Tahoma" pitchFamily="34" charset="0"/>
              </a:rPr>
              <a:t> Nutrition Foundation (FINUT</a:t>
            </a:r>
            <a:r>
              <a:rPr lang="en-US" b="1" dirty="0">
                <a:solidFill>
                  <a:schemeClr val="tx2"/>
                </a:solidFill>
                <a:latin typeface="Tahoma" pitchFamily="34" charset="0"/>
              </a:rPr>
              <a:t>)</a:t>
            </a:r>
          </a:p>
          <a:p>
            <a:endParaRPr lang="es-ES" dirty="0">
              <a:solidFill>
                <a:schemeClr val="tx2"/>
              </a:solidFil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9325" y="53272"/>
            <a:ext cx="2386437"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04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38" name="Group 30"/>
          <p:cNvGrpSpPr>
            <a:grpSpLocks/>
          </p:cNvGrpSpPr>
          <p:nvPr/>
        </p:nvGrpSpPr>
        <p:grpSpPr bwMode="auto">
          <a:xfrm>
            <a:off x="623888" y="620713"/>
            <a:ext cx="7980362" cy="5719762"/>
            <a:chOff x="249" y="210"/>
            <a:chExt cx="5493" cy="3970"/>
          </a:xfrm>
        </p:grpSpPr>
        <p:pic>
          <p:nvPicPr>
            <p:cNvPr id="68610" name="Picture 2" descr="panc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5" y="1717"/>
              <a:ext cx="1089" cy="790"/>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li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 y="210"/>
              <a:ext cx="1200" cy="858"/>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Músculo 1"/>
            <p:cNvPicPr>
              <a:picLocks noChangeAspect="1" noChangeArrowheads="1"/>
            </p:cNvPicPr>
            <p:nvPr/>
          </p:nvPicPr>
          <p:blipFill>
            <a:blip r:embed="rId4">
              <a:extLst>
                <a:ext uri="{28A0092B-C50C-407E-A947-70E740481C1C}">
                  <a14:useLocalDpi xmlns:a14="http://schemas.microsoft.com/office/drawing/2010/main" val="0"/>
                </a:ext>
              </a:extLst>
            </a:blip>
            <a:srcRect t="21394"/>
            <a:stretch>
              <a:fillRect/>
            </a:stretch>
          </p:blipFill>
          <p:spPr bwMode="auto">
            <a:xfrm>
              <a:off x="2193" y="2795"/>
              <a:ext cx="1040" cy="834"/>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Mature adipocytes C-24 13-02-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 y="1661"/>
              <a:ext cx="854" cy="576"/>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4059" y="2750"/>
              <a:ext cx="1350" cy="19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latin typeface="Verdana" pitchFamily="34" charset="0"/>
                </a:rPr>
                <a:t>HYPERINSULINEMIA</a:t>
              </a:r>
            </a:p>
          </p:txBody>
        </p:sp>
        <p:sp>
          <p:nvSpPr>
            <p:cNvPr id="68615" name="Text Box 7"/>
            <p:cNvSpPr txBox="1">
              <a:spLocks noChangeArrowheads="1"/>
            </p:cNvSpPr>
            <p:nvPr/>
          </p:nvSpPr>
          <p:spPr bwMode="auto">
            <a:xfrm>
              <a:off x="3787" y="255"/>
              <a:ext cx="1503" cy="191"/>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latin typeface="Verdana" pitchFamily="34" charset="0"/>
                </a:rPr>
                <a:t>DYSLIPOPROTEINEMIA</a:t>
              </a:r>
            </a:p>
          </p:txBody>
        </p:sp>
        <p:sp>
          <p:nvSpPr>
            <p:cNvPr id="68616" name="Text Box 8"/>
            <p:cNvSpPr txBox="1">
              <a:spLocks noChangeArrowheads="1"/>
            </p:cNvSpPr>
            <p:nvPr/>
          </p:nvSpPr>
          <p:spPr bwMode="auto">
            <a:xfrm>
              <a:off x="4105" y="1344"/>
              <a:ext cx="1350" cy="19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latin typeface="Verdana" pitchFamily="34" charset="0"/>
                </a:rPr>
                <a:t>HYPERINSULINEMIA</a:t>
              </a:r>
            </a:p>
          </p:txBody>
        </p:sp>
        <p:sp>
          <p:nvSpPr>
            <p:cNvPr id="68617" name="Text Box 9"/>
            <p:cNvSpPr txBox="1">
              <a:spLocks noChangeArrowheads="1"/>
            </p:cNvSpPr>
            <p:nvPr/>
          </p:nvSpPr>
          <p:spPr bwMode="auto">
            <a:xfrm>
              <a:off x="2340" y="3567"/>
              <a:ext cx="1304" cy="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600" b="1">
                  <a:cs typeface="Arial" charset="0"/>
                </a:rPr>
                <a:t>↑</a:t>
              </a:r>
              <a:r>
                <a:rPr lang="es-ES" sz="1200" b="1">
                  <a:latin typeface="Verdana" pitchFamily="34" charset="0"/>
                </a:rPr>
                <a:t>Insulin resistance</a:t>
              </a:r>
            </a:p>
            <a:p>
              <a:r>
                <a:rPr lang="es-ES" sz="1200" b="1">
                  <a:latin typeface="Verdana" pitchFamily="34" charset="0"/>
                  <a:cs typeface="Arial" charset="0"/>
                </a:rPr>
                <a:t>↓</a:t>
              </a:r>
              <a:r>
                <a:rPr lang="es-ES" sz="1200" b="1">
                  <a:latin typeface="Verdana" pitchFamily="34" charset="0"/>
                </a:rPr>
                <a:t>Glucose uptake </a:t>
              </a:r>
            </a:p>
            <a:p>
              <a:r>
                <a:rPr lang="es-ES" sz="1200" b="1">
                  <a:latin typeface="Verdana" pitchFamily="34" charset="0"/>
                </a:rPr>
                <a:t> from circulation</a:t>
              </a:r>
            </a:p>
            <a:p>
              <a:r>
                <a:rPr lang="es-ES" sz="1200" b="1">
                  <a:latin typeface="Verdana" pitchFamily="34" charset="0"/>
                  <a:cs typeface="Arial" charset="0"/>
                </a:rPr>
                <a:t>↓</a:t>
              </a:r>
              <a:r>
                <a:rPr lang="es-ES" sz="1200" b="1">
                  <a:latin typeface="Verdana" pitchFamily="34" charset="0"/>
                </a:rPr>
                <a:t>Oxidative potential</a:t>
              </a:r>
            </a:p>
          </p:txBody>
        </p:sp>
        <p:sp>
          <p:nvSpPr>
            <p:cNvPr id="68618" name="Text Box 10"/>
            <p:cNvSpPr txBox="1">
              <a:spLocks noChangeArrowheads="1"/>
            </p:cNvSpPr>
            <p:nvPr/>
          </p:nvSpPr>
          <p:spPr bwMode="auto">
            <a:xfrm>
              <a:off x="1202" y="1842"/>
              <a:ext cx="53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000">
                  <a:cs typeface="Arial" charset="0"/>
                </a:rPr>
                <a:t>↑</a:t>
              </a:r>
              <a:r>
                <a:rPr lang="es-ES" sz="2000">
                  <a:latin typeface="Verdana" pitchFamily="34" charset="0"/>
                </a:rPr>
                <a:t>FFA</a:t>
              </a:r>
            </a:p>
          </p:txBody>
        </p:sp>
        <p:sp>
          <p:nvSpPr>
            <p:cNvPr id="68619" name="Line 11"/>
            <p:cNvSpPr>
              <a:spLocks noChangeShapeType="1"/>
            </p:cNvSpPr>
            <p:nvPr/>
          </p:nvSpPr>
          <p:spPr bwMode="auto">
            <a:xfrm flipH="1">
              <a:off x="1097" y="1996"/>
              <a:ext cx="182"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0" name="Text Box 12"/>
            <p:cNvSpPr txBox="1">
              <a:spLocks noChangeArrowheads="1"/>
            </p:cNvSpPr>
            <p:nvPr/>
          </p:nvSpPr>
          <p:spPr bwMode="auto">
            <a:xfrm>
              <a:off x="4105" y="2976"/>
              <a:ext cx="1637"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latin typeface="Verdana" pitchFamily="34" charset="0"/>
                </a:rPr>
                <a:t>Compensatory </a:t>
              </a:r>
            </a:p>
            <a:p>
              <a:r>
                <a:rPr lang="es-ES" sz="1400" b="1">
                  <a:latin typeface="Verdana" pitchFamily="34" charset="0"/>
                </a:rPr>
                <a:t>insulin release</a:t>
              </a:r>
            </a:p>
            <a:p>
              <a:r>
                <a:rPr lang="es-ES" sz="1400" b="1">
                  <a:latin typeface="Verdana" pitchFamily="34" charset="0"/>
                </a:rPr>
                <a:t>Eventual </a:t>
              </a:r>
              <a:r>
                <a:rPr lang="el-GR" sz="1400" b="1">
                  <a:latin typeface="Verdana" pitchFamily="34" charset="0"/>
                </a:rPr>
                <a:t>β</a:t>
              </a:r>
              <a:r>
                <a:rPr lang="es-ES" sz="1400" b="1">
                  <a:latin typeface="Verdana" pitchFamily="34" charset="0"/>
                </a:rPr>
                <a:t>-cell failure</a:t>
              </a:r>
            </a:p>
          </p:txBody>
        </p:sp>
        <p:sp>
          <p:nvSpPr>
            <p:cNvPr id="68621" name="Line 13"/>
            <p:cNvSpPr>
              <a:spLocks noChangeShapeType="1"/>
            </p:cNvSpPr>
            <p:nvPr/>
          </p:nvSpPr>
          <p:spPr bwMode="auto">
            <a:xfrm flipH="1">
              <a:off x="1755" y="1979"/>
              <a:ext cx="2177"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2" name="Text Box 14"/>
            <p:cNvSpPr txBox="1">
              <a:spLocks noChangeArrowheads="1"/>
            </p:cNvSpPr>
            <p:nvPr/>
          </p:nvSpPr>
          <p:spPr bwMode="auto">
            <a:xfrm>
              <a:off x="2087" y="1209"/>
              <a:ext cx="134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cs typeface="Arial" charset="0"/>
                </a:rPr>
                <a:t>↑</a:t>
              </a:r>
              <a:r>
                <a:rPr lang="es-ES" sz="1400" b="1">
                  <a:latin typeface="Verdana" pitchFamily="34" charset="0"/>
                </a:rPr>
                <a:t>Gluconeogenesis</a:t>
              </a:r>
            </a:p>
          </p:txBody>
        </p:sp>
        <p:sp>
          <p:nvSpPr>
            <p:cNvPr id="68623" name="Text Box 15"/>
            <p:cNvSpPr txBox="1">
              <a:spLocks noChangeArrowheads="1"/>
            </p:cNvSpPr>
            <p:nvPr/>
          </p:nvSpPr>
          <p:spPr bwMode="auto">
            <a:xfrm>
              <a:off x="4051" y="436"/>
              <a:ext cx="935"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cs typeface="Arial" charset="0"/>
                </a:rPr>
                <a:t>↓</a:t>
              </a:r>
              <a:r>
                <a:rPr lang="es-ES" sz="1200" b="1">
                  <a:latin typeface="Verdana" pitchFamily="34" charset="0"/>
                </a:rPr>
                <a:t>HDL-chol</a:t>
              </a:r>
            </a:p>
            <a:p>
              <a:r>
                <a:rPr lang="es-ES" sz="1200" b="1">
                  <a:cs typeface="Arial" charset="0"/>
                </a:rPr>
                <a:t>↑T</a:t>
              </a:r>
              <a:r>
                <a:rPr lang="es-ES" sz="1200" b="1">
                  <a:latin typeface="Verdana" pitchFamily="34" charset="0"/>
                </a:rPr>
                <a:t>riglycerides</a:t>
              </a:r>
            </a:p>
            <a:p>
              <a:r>
                <a:rPr lang="es-ES" sz="1200" b="1">
                  <a:cs typeface="Arial" charset="0"/>
                </a:rPr>
                <a:t>↑</a:t>
              </a:r>
              <a:r>
                <a:rPr lang="es-ES" sz="1200" b="1">
                  <a:latin typeface="Verdana" pitchFamily="34" charset="0"/>
                </a:rPr>
                <a:t>Dense LDL</a:t>
              </a:r>
            </a:p>
          </p:txBody>
        </p:sp>
        <p:sp>
          <p:nvSpPr>
            <p:cNvPr id="68624" name="Text Box 16"/>
            <p:cNvSpPr txBox="1">
              <a:spLocks noChangeArrowheads="1"/>
            </p:cNvSpPr>
            <p:nvPr/>
          </p:nvSpPr>
          <p:spPr bwMode="auto">
            <a:xfrm>
              <a:off x="2136" y="1505"/>
              <a:ext cx="1219" cy="19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latin typeface="Verdana" pitchFamily="34" charset="0"/>
                </a:rPr>
                <a:t>HYPERGLYCAEMIA</a:t>
              </a:r>
            </a:p>
          </p:txBody>
        </p:sp>
        <p:sp>
          <p:nvSpPr>
            <p:cNvPr id="68625" name="Line 17"/>
            <p:cNvSpPr>
              <a:spLocks noChangeShapeType="1"/>
            </p:cNvSpPr>
            <p:nvPr/>
          </p:nvSpPr>
          <p:spPr bwMode="auto">
            <a:xfrm>
              <a:off x="2690" y="1382"/>
              <a:ext cx="0" cy="9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6" name="Line 18"/>
            <p:cNvSpPr>
              <a:spLocks noChangeShapeType="1"/>
            </p:cNvSpPr>
            <p:nvPr/>
          </p:nvSpPr>
          <p:spPr bwMode="auto">
            <a:xfrm>
              <a:off x="4659" y="2575"/>
              <a:ext cx="0" cy="18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7" name="Line 19"/>
            <p:cNvSpPr>
              <a:spLocks noChangeShapeType="1"/>
            </p:cNvSpPr>
            <p:nvPr/>
          </p:nvSpPr>
          <p:spPr bwMode="auto">
            <a:xfrm flipV="1">
              <a:off x="4649" y="1525"/>
              <a:ext cx="0"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8" name="Line 20"/>
            <p:cNvSpPr>
              <a:spLocks noChangeShapeType="1"/>
            </p:cNvSpPr>
            <p:nvPr/>
          </p:nvSpPr>
          <p:spPr bwMode="auto">
            <a:xfrm flipH="1" flipV="1">
              <a:off x="2925" y="799"/>
              <a:ext cx="1724" cy="5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29" name="Line 21"/>
            <p:cNvSpPr>
              <a:spLocks noChangeShapeType="1"/>
            </p:cNvSpPr>
            <p:nvPr/>
          </p:nvSpPr>
          <p:spPr bwMode="auto">
            <a:xfrm flipV="1">
              <a:off x="1474" y="845"/>
              <a:ext cx="771" cy="104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0" name="Line 22"/>
            <p:cNvSpPr>
              <a:spLocks noChangeShapeType="1"/>
            </p:cNvSpPr>
            <p:nvPr/>
          </p:nvSpPr>
          <p:spPr bwMode="auto">
            <a:xfrm>
              <a:off x="1474" y="2069"/>
              <a:ext cx="862" cy="108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1" name="Line 23"/>
            <p:cNvSpPr>
              <a:spLocks noChangeShapeType="1"/>
            </p:cNvSpPr>
            <p:nvPr/>
          </p:nvSpPr>
          <p:spPr bwMode="auto">
            <a:xfrm>
              <a:off x="3334" y="482"/>
              <a:ext cx="2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2" name="Text Box 24"/>
            <p:cNvSpPr txBox="1">
              <a:spLocks noChangeArrowheads="1"/>
            </p:cNvSpPr>
            <p:nvPr/>
          </p:nvSpPr>
          <p:spPr bwMode="auto">
            <a:xfrm>
              <a:off x="2018" y="2188"/>
              <a:ext cx="1914" cy="449"/>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S" sz="1200" b="1" dirty="0">
                <a:latin typeface="Verdana" pitchFamily="34" charset="0"/>
              </a:endParaRPr>
            </a:p>
            <a:p>
              <a:r>
                <a:rPr lang="es-ES" sz="1200" b="1" dirty="0">
                  <a:latin typeface="Verdana" pitchFamily="34" charset="0"/>
                </a:rPr>
                <a:t>LIPOTOXICITY </a:t>
              </a:r>
              <a:r>
                <a:rPr lang="es-ES" sz="1200" b="1" dirty="0" smtClean="0">
                  <a:latin typeface="Verdana" pitchFamily="34" charset="0"/>
                </a:rPr>
                <a:t> (LC </a:t>
              </a:r>
              <a:r>
                <a:rPr lang="es-ES" sz="1200" b="1" dirty="0" err="1">
                  <a:latin typeface="Verdana" pitchFamily="34" charset="0"/>
                </a:rPr>
                <a:t>acyl-CoA</a:t>
              </a:r>
              <a:r>
                <a:rPr lang="es-ES" sz="1200" b="1" dirty="0">
                  <a:latin typeface="Verdana" pitchFamily="34" charset="0"/>
                </a:rPr>
                <a:t>)</a:t>
              </a:r>
            </a:p>
            <a:p>
              <a:endParaRPr lang="es-ES" sz="1200" b="1" dirty="0">
                <a:latin typeface="Verdana" pitchFamily="34" charset="0"/>
              </a:endParaRPr>
            </a:p>
          </p:txBody>
        </p:sp>
        <p:sp>
          <p:nvSpPr>
            <p:cNvPr id="68633" name="Line 25"/>
            <p:cNvSpPr>
              <a:spLocks noChangeShapeType="1"/>
            </p:cNvSpPr>
            <p:nvPr/>
          </p:nvSpPr>
          <p:spPr bwMode="auto">
            <a:xfrm flipV="1">
              <a:off x="2992" y="2353"/>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4" name="Line 26"/>
            <p:cNvSpPr>
              <a:spLocks noChangeShapeType="1"/>
            </p:cNvSpPr>
            <p:nvPr/>
          </p:nvSpPr>
          <p:spPr bwMode="auto">
            <a:xfrm>
              <a:off x="2699" y="1026"/>
              <a:ext cx="0"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5" name="Line 27"/>
            <p:cNvSpPr>
              <a:spLocks noChangeShapeType="1"/>
            </p:cNvSpPr>
            <p:nvPr/>
          </p:nvSpPr>
          <p:spPr bwMode="auto">
            <a:xfrm>
              <a:off x="3355" y="1600"/>
              <a:ext cx="614" cy="19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8636" name="Text Box 28"/>
            <p:cNvSpPr txBox="1">
              <a:spLocks noChangeArrowheads="1"/>
            </p:cNvSpPr>
            <p:nvPr/>
          </p:nvSpPr>
          <p:spPr bwMode="auto">
            <a:xfrm>
              <a:off x="303" y="1310"/>
              <a:ext cx="81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200" b="1">
                  <a:latin typeface="Verdana" pitchFamily="34" charset="0"/>
                </a:rPr>
                <a:t>INCREASED</a:t>
              </a:r>
            </a:p>
            <a:p>
              <a:r>
                <a:rPr lang="es-ES" sz="1200" b="1">
                  <a:latin typeface="Verdana" pitchFamily="34" charset="0"/>
                </a:rPr>
                <a:t>ADIPOSITY</a:t>
              </a:r>
            </a:p>
          </p:txBody>
        </p:sp>
      </p:grpSp>
      <p:sp>
        <p:nvSpPr>
          <p:cNvPr id="68637" name="Text Box 29"/>
          <p:cNvSpPr txBox="1">
            <a:spLocks noChangeArrowheads="1"/>
          </p:cNvSpPr>
          <p:nvPr/>
        </p:nvSpPr>
        <p:spPr bwMode="auto">
          <a:xfrm>
            <a:off x="231775" y="6373813"/>
            <a:ext cx="89122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1400" b="1" dirty="0"/>
              <a:t>Cañete R, Gil-Campos M, Aguilera CM, Gil A </a:t>
            </a:r>
            <a:r>
              <a:rPr lang="es-ES" sz="1400" b="1" dirty="0" err="1"/>
              <a:t>Eur</a:t>
            </a:r>
            <a:r>
              <a:rPr lang="es-ES" sz="1400" b="1" dirty="0"/>
              <a:t> J </a:t>
            </a:r>
            <a:r>
              <a:rPr lang="es-ES" sz="1400" b="1" dirty="0" err="1"/>
              <a:t>Nutr</a:t>
            </a:r>
            <a:r>
              <a:rPr lang="es-ES" sz="1400" b="1" dirty="0"/>
              <a:t> 2007; DOI </a:t>
            </a:r>
            <a:r>
              <a:rPr lang="es-ES" sz="1400" b="1" dirty="0" smtClean="0"/>
              <a:t>10.1007/s00394-007-0648-9</a:t>
            </a:r>
            <a:endParaRPr lang="es-ES" sz="1400" b="1" dirty="0"/>
          </a:p>
        </p:txBody>
      </p:sp>
      <p:sp>
        <p:nvSpPr>
          <p:cNvPr id="68639" name="Text Box 31"/>
          <p:cNvSpPr txBox="1">
            <a:spLocks noChangeArrowheads="1"/>
          </p:cNvSpPr>
          <p:nvPr/>
        </p:nvSpPr>
        <p:spPr bwMode="auto">
          <a:xfrm>
            <a:off x="1710661" y="85816"/>
            <a:ext cx="5954451" cy="461665"/>
          </a:xfrm>
          <a:prstGeom prst="rect">
            <a:avLst/>
          </a:prstGeom>
          <a:noFill/>
          <a:ln>
            <a:noFill/>
          </a:ln>
          <a:effectLst>
            <a:outerShdw dist="107763" dir="2700000" algn="ctr" rotWithShape="0">
              <a:schemeClr val="bg2">
                <a:alpha val="50000"/>
              </a:schemeClr>
            </a:outerShdw>
          </a:effectLst>
        </p:spPr>
        <p:txBody>
          <a:bodyPr wrap="none">
            <a:spAutoFit/>
          </a:bodyPr>
          <a:lstStyle/>
          <a:p>
            <a:r>
              <a:rPr lang="es-ES" sz="2400" b="1" dirty="0">
                <a:solidFill>
                  <a:schemeClr val="tx2"/>
                </a:solidFill>
              </a:rPr>
              <a:t>THE PORTAL THEORY OF INSULIN RESISTANCE</a:t>
            </a:r>
          </a:p>
        </p:txBody>
      </p:sp>
    </p:spTree>
    <p:extLst>
      <p:ext uri="{BB962C8B-B14F-4D97-AF65-F5344CB8AC3E}">
        <p14:creationId xmlns:p14="http://schemas.microsoft.com/office/powerpoint/2010/main" val="77246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7" name="Group 27"/>
          <p:cNvGrpSpPr>
            <a:grpSpLocks/>
          </p:cNvGrpSpPr>
          <p:nvPr/>
        </p:nvGrpSpPr>
        <p:grpSpPr bwMode="auto">
          <a:xfrm>
            <a:off x="611188" y="252413"/>
            <a:ext cx="8158161" cy="6273801"/>
            <a:chOff x="385" y="159"/>
            <a:chExt cx="5139" cy="3952"/>
          </a:xfrm>
        </p:grpSpPr>
        <p:sp>
          <p:nvSpPr>
            <p:cNvPr id="81924" name="AutoShape 4"/>
            <p:cNvSpPr>
              <a:spLocks noChangeArrowheads="1"/>
            </p:cNvSpPr>
            <p:nvPr/>
          </p:nvSpPr>
          <p:spPr bwMode="auto">
            <a:xfrm>
              <a:off x="385" y="572"/>
              <a:ext cx="4853" cy="3492"/>
            </a:xfrm>
            <a:prstGeom prst="roundRect">
              <a:avLst>
                <a:gd name="adj" fmla="val 16667"/>
              </a:avLst>
            </a:prstGeom>
            <a:gradFill rotWithShape="1">
              <a:gsLst>
                <a:gs pos="0">
                  <a:srgbClr val="CCFFFF"/>
                </a:gs>
                <a:gs pos="100000">
                  <a:schemeClr val="bg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endParaRPr lang="es-ES"/>
            </a:p>
          </p:txBody>
        </p:sp>
        <p:sp>
          <p:nvSpPr>
            <p:cNvPr id="81926" name="Oval 6"/>
            <p:cNvSpPr>
              <a:spLocks noChangeArrowheads="1"/>
            </p:cNvSpPr>
            <p:nvPr/>
          </p:nvSpPr>
          <p:spPr bwMode="auto">
            <a:xfrm rot="2286417">
              <a:off x="793" y="709"/>
              <a:ext cx="2222" cy="340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1927" name="AutoShape 7"/>
            <p:cNvSpPr>
              <a:spLocks noChangeArrowheads="1"/>
            </p:cNvSpPr>
            <p:nvPr/>
          </p:nvSpPr>
          <p:spPr bwMode="auto">
            <a:xfrm>
              <a:off x="3198" y="2704"/>
              <a:ext cx="1905" cy="998"/>
            </a:xfrm>
            <a:prstGeom prst="roundRect">
              <a:avLst>
                <a:gd name="adj" fmla="val 16667"/>
              </a:avLst>
            </a:prstGeom>
            <a:gradFill rotWithShape="1">
              <a:gsLst>
                <a:gs pos="0">
                  <a:srgbClr val="FFCCFF"/>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1600"/>
            </a:p>
          </p:txBody>
        </p:sp>
        <p:sp>
          <p:nvSpPr>
            <p:cNvPr id="81928" name="AutoShape 8"/>
            <p:cNvSpPr>
              <a:spLocks noChangeArrowheads="1"/>
            </p:cNvSpPr>
            <p:nvPr/>
          </p:nvSpPr>
          <p:spPr bwMode="auto">
            <a:xfrm>
              <a:off x="740" y="2659"/>
              <a:ext cx="1460" cy="1008"/>
            </a:xfrm>
            <a:prstGeom prst="roundRect">
              <a:avLst>
                <a:gd name="adj" fmla="val 16667"/>
              </a:avLst>
            </a:prstGeom>
            <a:gradFill rotWithShape="1">
              <a:gsLst>
                <a:gs pos="0">
                  <a:srgbClr val="FFCCFF"/>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a:t>Glucose intolerance</a:t>
              </a:r>
            </a:p>
            <a:p>
              <a:pPr algn="ctr"/>
              <a:r>
                <a:rPr lang="es-ES" sz="1600" b="1"/>
                <a:t>Dyslipidaemia</a:t>
              </a:r>
            </a:p>
            <a:p>
              <a:pPr algn="ctr"/>
              <a:r>
                <a:rPr lang="es-ES" sz="1600" b="1"/>
                <a:t>Hypertension</a:t>
              </a:r>
            </a:p>
            <a:p>
              <a:pPr algn="ctr"/>
              <a:r>
                <a:rPr lang="es-ES" sz="1600" b="1"/>
                <a:t>Microalbuminuria</a:t>
              </a:r>
            </a:p>
            <a:p>
              <a:pPr algn="ctr"/>
              <a:r>
                <a:rPr lang="es-ES" sz="1600" b="1"/>
                <a:t>Hyperuricaemia</a:t>
              </a:r>
            </a:p>
          </p:txBody>
        </p:sp>
        <p:sp>
          <p:nvSpPr>
            <p:cNvPr id="81929" name="Oval 9"/>
            <p:cNvSpPr>
              <a:spLocks noChangeArrowheads="1"/>
            </p:cNvSpPr>
            <p:nvPr/>
          </p:nvSpPr>
          <p:spPr bwMode="auto">
            <a:xfrm>
              <a:off x="1610" y="1207"/>
              <a:ext cx="1315" cy="1316"/>
            </a:xfrm>
            <a:prstGeom prst="ellipse">
              <a:avLst/>
            </a:prstGeom>
            <a:gradFill rotWithShape="1">
              <a:gsLst>
                <a:gs pos="0">
                  <a:srgbClr val="FFCCFF"/>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a:t>Visceral obesity</a:t>
              </a:r>
            </a:p>
            <a:p>
              <a:pPr algn="ctr"/>
              <a:endParaRPr lang="es-ES" sz="1600" b="1"/>
            </a:p>
            <a:p>
              <a:pPr algn="ctr"/>
              <a:endParaRPr lang="es-ES" sz="1600" b="1"/>
            </a:p>
            <a:p>
              <a:pPr algn="ctr"/>
              <a:r>
                <a:rPr lang="es-ES" sz="1600" b="1"/>
                <a:t>Insulin resistance</a:t>
              </a:r>
            </a:p>
          </p:txBody>
        </p:sp>
        <p:sp>
          <p:nvSpPr>
            <p:cNvPr id="81932" name="Text Box 12"/>
            <p:cNvSpPr txBox="1">
              <a:spLocks noChangeArrowheads="1"/>
            </p:cNvSpPr>
            <p:nvPr/>
          </p:nvSpPr>
          <p:spPr bwMode="auto">
            <a:xfrm>
              <a:off x="1960" y="630"/>
              <a:ext cx="1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t>METABOLIC SYNDROME</a:t>
              </a:r>
            </a:p>
          </p:txBody>
        </p:sp>
        <p:sp>
          <p:nvSpPr>
            <p:cNvPr id="81933" name="Text Box 13"/>
            <p:cNvSpPr txBox="1">
              <a:spLocks noChangeArrowheads="1"/>
            </p:cNvSpPr>
            <p:nvPr/>
          </p:nvSpPr>
          <p:spPr bwMode="auto">
            <a:xfrm>
              <a:off x="3326" y="2442"/>
              <a:ext cx="16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400" b="1"/>
                <a:t>ADDITIONAL RISK FACTORS</a:t>
              </a:r>
            </a:p>
          </p:txBody>
        </p:sp>
        <p:sp>
          <p:nvSpPr>
            <p:cNvPr id="81937" name="Line 17"/>
            <p:cNvSpPr>
              <a:spLocks noChangeShapeType="1"/>
            </p:cNvSpPr>
            <p:nvPr/>
          </p:nvSpPr>
          <p:spPr bwMode="auto">
            <a:xfrm>
              <a:off x="2200" y="1706"/>
              <a:ext cx="0" cy="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38" name="Line 18"/>
            <p:cNvSpPr>
              <a:spLocks noChangeShapeType="1"/>
            </p:cNvSpPr>
            <p:nvPr/>
          </p:nvSpPr>
          <p:spPr bwMode="auto">
            <a:xfrm flipV="1">
              <a:off x="2336" y="1693"/>
              <a:ext cx="0" cy="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40" name="Line 20"/>
            <p:cNvSpPr>
              <a:spLocks noChangeShapeType="1"/>
            </p:cNvSpPr>
            <p:nvPr/>
          </p:nvSpPr>
          <p:spPr bwMode="auto">
            <a:xfrm flipV="1">
              <a:off x="1338" y="2251"/>
              <a:ext cx="272" cy="3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41" name="Line 21"/>
            <p:cNvSpPr>
              <a:spLocks noChangeShapeType="1"/>
            </p:cNvSpPr>
            <p:nvPr/>
          </p:nvSpPr>
          <p:spPr bwMode="auto">
            <a:xfrm flipH="1">
              <a:off x="1519" y="2341"/>
              <a:ext cx="227" cy="27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43" name="Text Box 23"/>
            <p:cNvSpPr txBox="1">
              <a:spLocks noChangeArrowheads="1"/>
            </p:cNvSpPr>
            <p:nvPr/>
          </p:nvSpPr>
          <p:spPr bwMode="auto">
            <a:xfrm>
              <a:off x="3281" y="2772"/>
              <a:ext cx="180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600" b="1"/>
                <a:t>Low-grade inflammation</a:t>
              </a:r>
            </a:p>
            <a:p>
              <a:r>
                <a:rPr lang="es-ES" sz="1600" b="1"/>
                <a:t>Disturbed adipokine</a:t>
              </a:r>
            </a:p>
            <a:p>
              <a:r>
                <a:rPr lang="es-ES" sz="1600" b="1"/>
                <a:t>secretion</a:t>
              </a:r>
            </a:p>
            <a:p>
              <a:r>
                <a:rPr lang="es-ES" sz="1600" b="1"/>
                <a:t>Disturbances in haemolysis</a:t>
              </a:r>
            </a:p>
            <a:p>
              <a:r>
                <a:rPr lang="es-ES" sz="1600" b="1"/>
                <a:t>and fibrinolysis</a:t>
              </a:r>
            </a:p>
          </p:txBody>
        </p:sp>
        <p:sp>
          <p:nvSpPr>
            <p:cNvPr id="81944" name="Line 24"/>
            <p:cNvSpPr>
              <a:spLocks noChangeShapeType="1"/>
            </p:cNvSpPr>
            <p:nvPr/>
          </p:nvSpPr>
          <p:spPr bwMode="auto">
            <a:xfrm flipH="1" flipV="1">
              <a:off x="2744" y="3203"/>
              <a:ext cx="408" cy="1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45" name="Line 25"/>
            <p:cNvSpPr>
              <a:spLocks noChangeShapeType="1"/>
            </p:cNvSpPr>
            <p:nvPr/>
          </p:nvSpPr>
          <p:spPr bwMode="auto">
            <a:xfrm>
              <a:off x="2880" y="3062"/>
              <a:ext cx="318"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1946" name="Text Box 26"/>
            <p:cNvSpPr txBox="1">
              <a:spLocks noChangeArrowheads="1"/>
            </p:cNvSpPr>
            <p:nvPr/>
          </p:nvSpPr>
          <p:spPr bwMode="auto">
            <a:xfrm>
              <a:off x="431" y="159"/>
              <a:ext cx="5093" cy="291"/>
            </a:xfrm>
            <a:prstGeom prst="rect">
              <a:avLst/>
            </a:prstGeom>
            <a:no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 sz="2400" b="1" dirty="0">
                  <a:solidFill>
                    <a:schemeClr val="tx2"/>
                  </a:solidFill>
                </a:rPr>
                <a:t>MAIN METABOLIC DISTURBANCES ASSOCIATED </a:t>
              </a:r>
              <a:r>
                <a:rPr lang="es-ES" sz="2400" b="1" dirty="0" smtClean="0">
                  <a:solidFill>
                    <a:schemeClr val="tx2"/>
                  </a:solidFill>
                </a:rPr>
                <a:t>WITH </a:t>
              </a:r>
              <a:r>
                <a:rPr lang="es-ES" sz="2400" b="1" dirty="0">
                  <a:solidFill>
                    <a:schemeClr val="tx2"/>
                  </a:solidFill>
                </a:rPr>
                <a:t>OBESITY</a:t>
              </a:r>
            </a:p>
          </p:txBody>
        </p:sp>
      </p:grpSp>
    </p:spTree>
    <p:extLst>
      <p:ext uri="{BB962C8B-B14F-4D97-AF65-F5344CB8AC3E}">
        <p14:creationId xmlns:p14="http://schemas.microsoft.com/office/powerpoint/2010/main" val="19290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adroTexto 3"/>
          <p:cNvSpPr txBox="1">
            <a:spLocks noChangeArrowheads="1"/>
          </p:cNvSpPr>
          <p:nvPr/>
        </p:nvSpPr>
        <p:spPr bwMode="auto">
          <a:xfrm>
            <a:off x="1476375" y="350838"/>
            <a:ext cx="63325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PE" altLang="es-ES" b="1" dirty="0" smtClean="0">
                <a:solidFill>
                  <a:schemeClr val="tx2"/>
                </a:solidFill>
              </a:rPr>
              <a:t>METABOLIC SYNDROME</a:t>
            </a:r>
            <a:endParaRPr lang="es-PE" altLang="es-ES" b="1" dirty="0">
              <a:solidFill>
                <a:schemeClr val="tx2"/>
              </a:solidFill>
            </a:endParaRPr>
          </a:p>
        </p:txBody>
      </p:sp>
      <p:graphicFrame>
        <p:nvGraphicFramePr>
          <p:cNvPr id="4" name="Diagrama 3"/>
          <p:cNvGraphicFramePr/>
          <p:nvPr>
            <p:extLst>
              <p:ext uri="{D42A27DB-BD31-4B8C-83A1-F6EECF244321}">
                <p14:modId xmlns:p14="http://schemas.microsoft.com/office/powerpoint/2010/main" val="940675422"/>
              </p:ext>
            </p:extLst>
          </p:nvPr>
        </p:nvGraphicFramePr>
        <p:xfrm>
          <a:off x="647368" y="1351892"/>
          <a:ext cx="7344816" cy="4813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22"/>
          <p:cNvCxnSpPr/>
          <p:nvPr/>
        </p:nvCxnSpPr>
        <p:spPr>
          <a:xfrm flipV="1">
            <a:off x="6156176" y="5373688"/>
            <a:ext cx="0" cy="28733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Conector recto de flecha 24"/>
          <p:cNvCxnSpPr/>
          <p:nvPr/>
        </p:nvCxnSpPr>
        <p:spPr>
          <a:xfrm flipV="1">
            <a:off x="1763688" y="2993390"/>
            <a:ext cx="0" cy="431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 name="Conector recto de flecha 31"/>
          <p:cNvCxnSpPr/>
          <p:nvPr/>
        </p:nvCxnSpPr>
        <p:spPr>
          <a:xfrm>
            <a:off x="2627784" y="5442426"/>
            <a:ext cx="0" cy="28733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02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264"/>
            <a:ext cx="7272808" cy="25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83568" y="2903232"/>
            <a:ext cx="7992888" cy="3416320"/>
          </a:xfrm>
          <a:prstGeom prst="rect">
            <a:avLst/>
          </a:prstGeom>
          <a:noFill/>
        </p:spPr>
        <p:txBody>
          <a:bodyPr wrap="square" rtlCol="0">
            <a:spAutoFit/>
          </a:bodyPr>
          <a:lstStyle/>
          <a:p>
            <a:pPr marL="285750" indent="-285750">
              <a:buFont typeface="Wingdings" pitchFamily="2" charset="2"/>
              <a:buChar char="Ø"/>
            </a:pPr>
            <a:r>
              <a:rPr lang="en-US" b="1" dirty="0" smtClean="0">
                <a:solidFill>
                  <a:schemeClr val="tx2"/>
                </a:solidFill>
              </a:rPr>
              <a:t>Oily fish incorporated to a weight-loss diet among young overweight or obese individuals resulted in greater reduction in TG concentration when compared with a group receiving diet without food of marine origin. </a:t>
            </a:r>
          </a:p>
          <a:p>
            <a:pPr marL="285750" indent="-285750">
              <a:buFont typeface="Wingdings" pitchFamily="2" charset="2"/>
              <a:buChar char="Ø"/>
            </a:pPr>
            <a:endParaRPr lang="en-US" b="1" dirty="0" smtClean="0">
              <a:solidFill>
                <a:schemeClr val="tx2"/>
              </a:solidFill>
            </a:endParaRPr>
          </a:p>
          <a:p>
            <a:pPr marL="285750" indent="-285750">
              <a:buFont typeface="Wingdings" pitchFamily="2" charset="2"/>
              <a:buChar char="Ø"/>
            </a:pPr>
            <a:r>
              <a:rPr lang="en-US" b="1" dirty="0" smtClean="0">
                <a:solidFill>
                  <a:schemeClr val="tx2"/>
                </a:solidFill>
              </a:rPr>
              <a:t>TG lowering effects of cod, in combination with relatively low amount of LC n-3 PUFAs, shown in this study might be of importance in understanding the health-related effects of fish. </a:t>
            </a:r>
          </a:p>
          <a:p>
            <a:pPr marL="285750" indent="-285750">
              <a:buFont typeface="Wingdings" pitchFamily="2" charset="2"/>
              <a:buChar char="Ø"/>
            </a:pPr>
            <a:endParaRPr lang="en-US" b="1" dirty="0" smtClean="0">
              <a:solidFill>
                <a:schemeClr val="tx2"/>
              </a:solidFill>
            </a:endParaRPr>
          </a:p>
          <a:p>
            <a:pPr marL="285750" indent="-285750">
              <a:buFont typeface="Wingdings" pitchFamily="2" charset="2"/>
              <a:buChar char="Ø"/>
            </a:pPr>
            <a:r>
              <a:rPr lang="en-US" b="1" dirty="0" smtClean="0">
                <a:solidFill>
                  <a:schemeClr val="tx2"/>
                </a:solidFill>
              </a:rPr>
              <a:t>Lowering of TC was also apparent in the groups receiving whole fish. </a:t>
            </a:r>
          </a:p>
          <a:p>
            <a:pPr marL="285750" indent="-285750">
              <a:buFont typeface="Wingdings" pitchFamily="2" charset="2"/>
              <a:buChar char="Ø"/>
            </a:pPr>
            <a:endParaRPr lang="en-US" b="1" dirty="0" smtClean="0">
              <a:solidFill>
                <a:schemeClr val="tx2"/>
              </a:solidFill>
            </a:endParaRPr>
          </a:p>
          <a:p>
            <a:pPr marL="285750" indent="-285750">
              <a:buFont typeface="Wingdings" pitchFamily="2" charset="2"/>
              <a:buChar char="Ø"/>
            </a:pPr>
            <a:r>
              <a:rPr lang="en-US" b="1" dirty="0" smtClean="0">
                <a:solidFill>
                  <a:schemeClr val="tx2"/>
                </a:solidFill>
              </a:rPr>
              <a:t>Interaction between LC n-3 PUFAs from fish, fish proteins or other nutrients found in fish might be of relevance</a:t>
            </a:r>
            <a:endParaRPr lang="es-ES" b="1" dirty="0">
              <a:solidFill>
                <a:schemeClr val="tx2"/>
              </a:solidFill>
            </a:endParaRPr>
          </a:p>
        </p:txBody>
      </p:sp>
    </p:spTree>
    <p:extLst>
      <p:ext uri="{BB962C8B-B14F-4D97-AF65-F5344CB8AC3E}">
        <p14:creationId xmlns:p14="http://schemas.microsoft.com/office/powerpoint/2010/main" val="288158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 y="116632"/>
            <a:ext cx="9108504" cy="26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3284984"/>
            <a:ext cx="8064896" cy="2000548"/>
          </a:xfrm>
          <a:prstGeom prst="rect">
            <a:avLst/>
          </a:prstGeom>
          <a:noFill/>
        </p:spPr>
        <p:txBody>
          <a:bodyPr wrap="square" rtlCol="0">
            <a:spAutoFit/>
          </a:bodyPr>
          <a:lstStyle/>
          <a:p>
            <a:pPr algn="ctr"/>
            <a:r>
              <a:rPr lang="es-ES" sz="2800" b="1" dirty="0" err="1" smtClean="0">
                <a:solidFill>
                  <a:schemeClr val="tx2"/>
                </a:solidFill>
              </a:rPr>
              <a:t>Hypothesis</a:t>
            </a:r>
            <a:endParaRPr lang="es-ES" sz="2800" b="1" dirty="0" smtClean="0">
              <a:solidFill>
                <a:schemeClr val="tx2"/>
              </a:solidFill>
            </a:endParaRPr>
          </a:p>
          <a:p>
            <a:r>
              <a:rPr lang="en-US" sz="2400" b="1" dirty="0" smtClean="0">
                <a:solidFill>
                  <a:schemeClr val="tx2"/>
                </a:solidFill>
              </a:rPr>
              <a:t>EPA </a:t>
            </a:r>
            <a:r>
              <a:rPr lang="en-US" sz="2400" b="1" dirty="0">
                <a:solidFill>
                  <a:schemeClr val="tx2"/>
                </a:solidFill>
              </a:rPr>
              <a:t>and DHA supplementation in populations can reduce the reward associated </a:t>
            </a:r>
            <a:r>
              <a:rPr lang="en-US" sz="2400" b="1" dirty="0" smtClean="0">
                <a:solidFill>
                  <a:schemeClr val="tx2"/>
                </a:solidFill>
              </a:rPr>
              <a:t>with food</a:t>
            </a:r>
            <a:r>
              <a:rPr lang="en-US" sz="2400" b="1" dirty="0">
                <a:solidFill>
                  <a:schemeClr val="tx2"/>
                </a:solidFill>
              </a:rPr>
              <a:t>, thereby reduce appetite and food intake, </a:t>
            </a:r>
            <a:r>
              <a:rPr lang="en-US" sz="2400" b="1" dirty="0" smtClean="0">
                <a:solidFill>
                  <a:schemeClr val="tx2"/>
                </a:solidFill>
              </a:rPr>
              <a:t>and ultimately </a:t>
            </a:r>
            <a:r>
              <a:rPr lang="en-US" sz="2400" b="1" dirty="0">
                <a:solidFill>
                  <a:schemeClr val="tx2"/>
                </a:solidFill>
              </a:rPr>
              <a:t>contribute to the prevention or </a:t>
            </a:r>
            <a:r>
              <a:rPr lang="en-US" sz="2400" b="1" dirty="0" smtClean="0">
                <a:solidFill>
                  <a:schemeClr val="tx2"/>
                </a:solidFill>
              </a:rPr>
              <a:t>reduction </a:t>
            </a:r>
            <a:r>
              <a:rPr lang="es-ES" sz="2400" b="1" dirty="0" smtClean="0">
                <a:solidFill>
                  <a:schemeClr val="tx2"/>
                </a:solidFill>
              </a:rPr>
              <a:t>of </a:t>
            </a:r>
            <a:r>
              <a:rPr lang="es-ES" sz="2400" b="1" dirty="0" err="1">
                <a:solidFill>
                  <a:schemeClr val="tx2"/>
                </a:solidFill>
              </a:rPr>
              <a:t>obesity</a:t>
            </a:r>
            <a:r>
              <a:rPr lang="es-ES" sz="2400" b="1" dirty="0">
                <a:solidFill>
                  <a:schemeClr val="tx2"/>
                </a:solidFill>
              </a:rPr>
              <a:t>.</a:t>
            </a:r>
          </a:p>
        </p:txBody>
      </p:sp>
    </p:spTree>
    <p:extLst>
      <p:ext uri="{BB962C8B-B14F-4D97-AF65-F5344CB8AC3E}">
        <p14:creationId xmlns:p14="http://schemas.microsoft.com/office/powerpoint/2010/main" val="304876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72" y="-28552"/>
            <a:ext cx="8964488" cy="223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48880"/>
            <a:ext cx="5718001" cy="338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99592" y="6021288"/>
            <a:ext cx="8244408" cy="648072"/>
          </a:xfrm>
          <a:prstGeom prst="rect">
            <a:avLst/>
          </a:prstGeom>
          <a:noFill/>
        </p:spPr>
        <p:txBody>
          <a:bodyPr wrap="square" rtlCol="0">
            <a:spAutoFit/>
          </a:bodyPr>
          <a:lstStyle/>
          <a:p>
            <a:r>
              <a:rPr lang="es-ES" dirty="0" smtClean="0"/>
              <a:t>The </a:t>
            </a:r>
            <a:r>
              <a:rPr lang="es-ES" dirty="0" err="1" smtClean="0"/>
              <a:t>present</a:t>
            </a:r>
            <a:r>
              <a:rPr lang="es-ES" dirty="0" smtClean="0"/>
              <a:t> </a:t>
            </a:r>
            <a:r>
              <a:rPr lang="en-US" dirty="0" smtClean="0"/>
              <a:t>study (344,757 participants) suggests </a:t>
            </a:r>
            <a:r>
              <a:rPr lang="en-US" dirty="0"/>
              <a:t>that fish consumption has no appreciable association with body-weight </a:t>
            </a:r>
            <a:r>
              <a:rPr lang="en-US" dirty="0" smtClean="0"/>
              <a:t>gain</a:t>
            </a:r>
            <a:endParaRPr lang="es-ES" dirty="0"/>
          </a:p>
        </p:txBody>
      </p:sp>
    </p:spTree>
    <p:extLst>
      <p:ext uri="{BB962C8B-B14F-4D97-AF65-F5344CB8AC3E}">
        <p14:creationId xmlns:p14="http://schemas.microsoft.com/office/powerpoint/2010/main" val="1409707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512" y="0"/>
            <a:ext cx="6048672" cy="24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512" y="2636912"/>
            <a:ext cx="6308943" cy="306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31752" y="5770129"/>
            <a:ext cx="8352928" cy="830997"/>
          </a:xfrm>
          <a:prstGeom prst="rect">
            <a:avLst/>
          </a:prstGeom>
          <a:noFill/>
        </p:spPr>
        <p:txBody>
          <a:bodyPr wrap="square" rtlCol="0">
            <a:spAutoFit/>
          </a:bodyPr>
          <a:lstStyle/>
          <a:p>
            <a:r>
              <a:rPr lang="en-US" sz="2400" b="1" dirty="0">
                <a:solidFill>
                  <a:schemeClr val="tx2"/>
                </a:solidFill>
              </a:rPr>
              <a:t>Advice to consume 2 fish meals per week did not </a:t>
            </a:r>
            <a:r>
              <a:rPr lang="en-US" sz="2400" b="1" dirty="0" smtClean="0">
                <a:solidFill>
                  <a:schemeClr val="tx2"/>
                </a:solidFill>
              </a:rPr>
              <a:t>appear to </a:t>
            </a:r>
            <a:r>
              <a:rPr lang="en-US" sz="2400" b="1" dirty="0">
                <a:solidFill>
                  <a:schemeClr val="tx2"/>
                </a:solidFill>
              </a:rPr>
              <a:t>enhance the effects on weight loss of a healthy </a:t>
            </a:r>
            <a:r>
              <a:rPr lang="en-US" sz="2400" b="1" dirty="0" smtClean="0">
                <a:solidFill>
                  <a:schemeClr val="tx2"/>
                </a:solidFill>
              </a:rPr>
              <a:t>low </a:t>
            </a:r>
            <a:r>
              <a:rPr lang="es-ES" sz="2400" b="1" dirty="0" err="1" smtClean="0">
                <a:solidFill>
                  <a:schemeClr val="tx2"/>
                </a:solidFill>
              </a:rPr>
              <a:t>calorie</a:t>
            </a:r>
            <a:r>
              <a:rPr lang="es-ES" sz="2400" b="1" dirty="0" smtClean="0">
                <a:solidFill>
                  <a:schemeClr val="tx2"/>
                </a:solidFill>
              </a:rPr>
              <a:t> </a:t>
            </a:r>
            <a:r>
              <a:rPr lang="es-ES" sz="2400" b="1" dirty="0" err="1">
                <a:solidFill>
                  <a:schemeClr val="tx2"/>
                </a:solidFill>
              </a:rPr>
              <a:t>diet</a:t>
            </a:r>
            <a:endParaRPr lang="es-ES" sz="2400" b="1" dirty="0">
              <a:solidFill>
                <a:schemeClr val="tx2"/>
              </a:solidFill>
            </a:endParaRPr>
          </a:p>
        </p:txBody>
      </p:sp>
    </p:spTree>
    <p:extLst>
      <p:ext uri="{BB962C8B-B14F-4D97-AF65-F5344CB8AC3E}">
        <p14:creationId xmlns:p14="http://schemas.microsoft.com/office/powerpoint/2010/main" val="46512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573016"/>
            <a:ext cx="8208912" cy="2308324"/>
          </a:xfrm>
          <a:prstGeom prst="rect">
            <a:avLst/>
          </a:prstGeom>
          <a:noFill/>
        </p:spPr>
        <p:txBody>
          <a:bodyPr wrap="square" rtlCol="0">
            <a:spAutoFit/>
          </a:bodyPr>
          <a:lstStyle/>
          <a:p>
            <a:r>
              <a:rPr lang="en-US" sz="2400" b="1" dirty="0">
                <a:solidFill>
                  <a:schemeClr val="tx2"/>
                </a:solidFill>
              </a:rPr>
              <a:t>There were no significant difference within and between </a:t>
            </a:r>
            <a:r>
              <a:rPr lang="en-US" sz="2400" b="1" dirty="0" smtClean="0">
                <a:solidFill>
                  <a:schemeClr val="tx2"/>
                </a:solidFill>
              </a:rPr>
              <a:t>the placebo </a:t>
            </a:r>
            <a:r>
              <a:rPr lang="en-US" sz="2400" b="1" dirty="0">
                <a:solidFill>
                  <a:schemeClr val="tx2"/>
                </a:solidFill>
              </a:rPr>
              <a:t>and the fish oil groups for weight reduction (3.37% and 4.35% respectively</a:t>
            </a:r>
            <a:r>
              <a:rPr lang="en-US" sz="2400" b="1" dirty="0" smtClean="0">
                <a:solidFill>
                  <a:schemeClr val="tx2"/>
                </a:solidFill>
              </a:rPr>
              <a:t>), fat </a:t>
            </a:r>
            <a:r>
              <a:rPr lang="en-US" sz="2400" b="1" dirty="0">
                <a:solidFill>
                  <a:schemeClr val="tx2"/>
                </a:solidFill>
              </a:rPr>
              <a:t>mass reduction (8.95% and 9.76% respectively), or changes in </a:t>
            </a:r>
            <a:r>
              <a:rPr lang="en-US" sz="2400" b="1" dirty="0" smtClean="0">
                <a:solidFill>
                  <a:schemeClr val="tx2"/>
                </a:solidFill>
              </a:rPr>
              <a:t>inflammatory biomarkers </a:t>
            </a:r>
            <a:r>
              <a:rPr lang="en-US" sz="2400" b="1" dirty="0">
                <a:solidFill>
                  <a:schemeClr val="tx2"/>
                </a:solidFill>
              </a:rPr>
              <a:t>and blood lipids apart from triglycerides, reduced by 27% in fish oil </a:t>
            </a:r>
            <a:r>
              <a:rPr lang="en-US" sz="2400" b="1" dirty="0" smtClean="0">
                <a:solidFill>
                  <a:schemeClr val="tx2"/>
                </a:solidFill>
              </a:rPr>
              <a:t>group </a:t>
            </a:r>
            <a:r>
              <a:rPr lang="es-ES" sz="2400" b="1" dirty="0" smtClean="0">
                <a:solidFill>
                  <a:schemeClr val="tx2"/>
                </a:solidFill>
              </a:rPr>
              <a:t>(</a:t>
            </a:r>
            <a:r>
              <a:rPr lang="es-ES" sz="2400" b="1" i="1" dirty="0" smtClean="0">
                <a:solidFill>
                  <a:schemeClr val="tx2"/>
                </a:solidFill>
              </a:rPr>
              <a:t>p </a:t>
            </a:r>
            <a:r>
              <a:rPr lang="es-ES" sz="2400" b="1" dirty="0">
                <a:solidFill>
                  <a:schemeClr val="tx2"/>
                </a:solidFill>
              </a:rPr>
              <a:t>&lt; 0.05).</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6643216" cy="294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31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24" y="-20552"/>
            <a:ext cx="63373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48880"/>
            <a:ext cx="7651449" cy="33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59632" y="6300490"/>
            <a:ext cx="4916154" cy="369332"/>
          </a:xfrm>
          <a:prstGeom prst="rect">
            <a:avLst/>
          </a:prstGeom>
          <a:noFill/>
        </p:spPr>
        <p:txBody>
          <a:bodyPr wrap="none" rtlCol="0">
            <a:spAutoFit/>
          </a:bodyPr>
          <a:lstStyle/>
          <a:p>
            <a:r>
              <a:rPr lang="es-ES" dirty="0" smtClean="0"/>
              <a:t>Bender et al. O</a:t>
            </a:r>
            <a:r>
              <a:rPr lang="en-US" dirty="0" err="1" smtClean="0"/>
              <a:t>besity</a:t>
            </a:r>
            <a:r>
              <a:rPr lang="en-US" dirty="0" smtClean="0"/>
              <a:t> reviews (2014) 15, 657–665</a:t>
            </a:r>
            <a:endParaRPr lang="es-ES" dirty="0"/>
          </a:p>
        </p:txBody>
      </p:sp>
    </p:spTree>
    <p:extLst>
      <p:ext uri="{BB962C8B-B14F-4D97-AF65-F5344CB8AC3E}">
        <p14:creationId xmlns:p14="http://schemas.microsoft.com/office/powerpoint/2010/main" val="131199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24" y="-20552"/>
            <a:ext cx="63373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46645" y="6451647"/>
            <a:ext cx="4916154" cy="369332"/>
          </a:xfrm>
          <a:prstGeom prst="rect">
            <a:avLst/>
          </a:prstGeom>
          <a:noFill/>
        </p:spPr>
        <p:txBody>
          <a:bodyPr wrap="none" rtlCol="0">
            <a:spAutoFit/>
          </a:bodyPr>
          <a:lstStyle/>
          <a:p>
            <a:r>
              <a:rPr lang="es-ES" dirty="0" smtClean="0"/>
              <a:t>Bender et al. O</a:t>
            </a:r>
            <a:r>
              <a:rPr lang="en-US" dirty="0" err="1" smtClean="0"/>
              <a:t>besity</a:t>
            </a:r>
            <a:r>
              <a:rPr lang="en-US" dirty="0" smtClean="0"/>
              <a:t> reviews (2014) 15, 657–665</a:t>
            </a:r>
            <a:endParaRPr lang="es-ES" dirty="0"/>
          </a:p>
        </p:txBody>
      </p:sp>
      <p:sp>
        <p:nvSpPr>
          <p:cNvPr id="3" name="2 CuadroTexto"/>
          <p:cNvSpPr txBox="1"/>
          <p:nvPr/>
        </p:nvSpPr>
        <p:spPr>
          <a:xfrm>
            <a:off x="656426" y="2165173"/>
            <a:ext cx="8064896" cy="3785652"/>
          </a:xfrm>
          <a:prstGeom prst="rect">
            <a:avLst/>
          </a:prstGeom>
          <a:noFill/>
        </p:spPr>
        <p:txBody>
          <a:bodyPr wrap="square" rtlCol="0">
            <a:spAutoFit/>
          </a:bodyPr>
          <a:lstStyle/>
          <a:p>
            <a:pPr marL="342900" indent="-342900">
              <a:buFont typeface="Wingdings" pitchFamily="2" charset="2"/>
              <a:buChar char="Ø"/>
            </a:pPr>
            <a:r>
              <a:rPr lang="es-ES" sz="2400" b="1" dirty="0" err="1" smtClean="0">
                <a:solidFill>
                  <a:schemeClr val="tx2"/>
                </a:solidFill>
              </a:rPr>
              <a:t>Participants</a:t>
            </a:r>
            <a:r>
              <a:rPr lang="es-ES" sz="2400" b="1" dirty="0" smtClean="0">
                <a:solidFill>
                  <a:schemeClr val="tx2"/>
                </a:solidFill>
              </a:rPr>
              <a:t> </a:t>
            </a:r>
            <a:r>
              <a:rPr lang="es-ES" sz="2400" b="1" dirty="0" err="1">
                <a:solidFill>
                  <a:schemeClr val="tx2"/>
                </a:solidFill>
              </a:rPr>
              <a:t>taking</a:t>
            </a:r>
            <a:r>
              <a:rPr lang="es-ES" sz="2400" b="1" dirty="0">
                <a:solidFill>
                  <a:schemeClr val="tx2"/>
                </a:solidFill>
              </a:rPr>
              <a:t> </a:t>
            </a:r>
            <a:r>
              <a:rPr lang="es-ES" sz="2400" b="1" dirty="0" err="1" smtClean="0">
                <a:solidFill>
                  <a:schemeClr val="tx2"/>
                </a:solidFill>
              </a:rPr>
              <a:t>fish</a:t>
            </a:r>
            <a:r>
              <a:rPr lang="es-ES" sz="2400" b="1" dirty="0" smtClean="0">
                <a:solidFill>
                  <a:schemeClr val="tx2"/>
                </a:solidFill>
              </a:rPr>
              <a:t> </a:t>
            </a:r>
            <a:r>
              <a:rPr lang="en-US" sz="2400" b="1" dirty="0" smtClean="0">
                <a:solidFill>
                  <a:schemeClr val="tx2"/>
                </a:solidFill>
              </a:rPr>
              <a:t>or </a:t>
            </a:r>
            <a:r>
              <a:rPr lang="en-US" sz="2400" b="1" dirty="0">
                <a:solidFill>
                  <a:schemeClr val="tx2"/>
                </a:solidFill>
              </a:rPr>
              <a:t>fish oil lost 0.59 kg more body weight than </a:t>
            </a:r>
            <a:r>
              <a:rPr lang="en-US" sz="2400" b="1" dirty="0" smtClean="0">
                <a:solidFill>
                  <a:schemeClr val="tx2"/>
                </a:solidFill>
              </a:rPr>
              <a:t>controls. </a:t>
            </a:r>
          </a:p>
          <a:p>
            <a:pPr marL="342900" indent="-342900">
              <a:buFont typeface="Wingdings" pitchFamily="2" charset="2"/>
              <a:buChar char="Ø"/>
            </a:pPr>
            <a:endParaRPr lang="en-US" sz="2400" b="1" dirty="0">
              <a:solidFill>
                <a:schemeClr val="tx2"/>
              </a:solidFill>
            </a:endParaRPr>
          </a:p>
          <a:p>
            <a:pPr marL="342900" indent="-342900">
              <a:buFont typeface="Wingdings" pitchFamily="2" charset="2"/>
              <a:buChar char="Ø"/>
            </a:pPr>
            <a:r>
              <a:rPr lang="en-US" sz="2400" b="1" dirty="0" smtClean="0">
                <a:solidFill>
                  <a:schemeClr val="tx2"/>
                </a:solidFill>
              </a:rPr>
              <a:t>Treatment </a:t>
            </a:r>
            <a:r>
              <a:rPr lang="en-US" sz="2400" b="1" dirty="0">
                <a:solidFill>
                  <a:schemeClr val="tx2"/>
                </a:solidFill>
              </a:rPr>
              <a:t>groups lost 0.24 </a:t>
            </a:r>
            <a:r>
              <a:rPr lang="en-US" sz="2400" b="1" dirty="0" err="1" smtClean="0">
                <a:solidFill>
                  <a:schemeClr val="tx2"/>
                </a:solidFill>
              </a:rPr>
              <a:t>kgx</a:t>
            </a:r>
            <a:r>
              <a:rPr lang="en-US" sz="2400" b="1" dirty="0" smtClean="0">
                <a:solidFill>
                  <a:schemeClr val="tx2"/>
                </a:solidFill>
              </a:rPr>
              <a:t> </a:t>
            </a:r>
            <a:r>
              <a:rPr lang="en-US" sz="2400" b="1" dirty="0">
                <a:solidFill>
                  <a:schemeClr val="tx2"/>
                </a:solidFill>
              </a:rPr>
              <a:t>m</a:t>
            </a:r>
            <a:r>
              <a:rPr lang="en-US" sz="2400" b="1" baseline="30000" dirty="0">
                <a:solidFill>
                  <a:schemeClr val="tx2"/>
                </a:solidFill>
              </a:rPr>
              <a:t>−2</a:t>
            </a:r>
            <a:r>
              <a:rPr lang="en-US" sz="2400" b="1" dirty="0">
                <a:solidFill>
                  <a:schemeClr val="tx2"/>
                </a:solidFill>
              </a:rPr>
              <a:t> (body mass index) </a:t>
            </a:r>
            <a:r>
              <a:rPr lang="en-US" sz="2400" b="1" dirty="0" smtClean="0">
                <a:solidFill>
                  <a:schemeClr val="tx2"/>
                </a:solidFill>
              </a:rPr>
              <a:t>more than </a:t>
            </a:r>
            <a:r>
              <a:rPr lang="en-US" sz="2400" b="1" dirty="0">
                <a:solidFill>
                  <a:schemeClr val="tx2"/>
                </a:solidFill>
              </a:rPr>
              <a:t>controls </a:t>
            </a:r>
            <a:r>
              <a:rPr lang="en-US" sz="2400" b="1" dirty="0" smtClean="0">
                <a:solidFill>
                  <a:schemeClr val="tx2"/>
                </a:solidFill>
              </a:rPr>
              <a:t> and </a:t>
            </a:r>
            <a:r>
              <a:rPr lang="en-US" sz="2400" b="1" dirty="0">
                <a:solidFill>
                  <a:schemeClr val="tx2"/>
                </a:solidFill>
              </a:rPr>
              <a:t>0.49</a:t>
            </a:r>
            <a:r>
              <a:rPr lang="en-US" sz="2400" b="1" dirty="0" smtClean="0">
                <a:solidFill>
                  <a:schemeClr val="tx2"/>
                </a:solidFill>
              </a:rPr>
              <a:t>% more </a:t>
            </a:r>
            <a:r>
              <a:rPr lang="en-US" sz="2400" b="1" dirty="0">
                <a:solidFill>
                  <a:schemeClr val="tx2"/>
                </a:solidFill>
              </a:rPr>
              <a:t>body fat than </a:t>
            </a:r>
            <a:r>
              <a:rPr lang="en-US" sz="2400" b="1" dirty="0" smtClean="0">
                <a:solidFill>
                  <a:schemeClr val="tx2"/>
                </a:solidFill>
              </a:rPr>
              <a:t>controls. </a:t>
            </a:r>
          </a:p>
          <a:p>
            <a:pPr marL="342900" indent="-342900">
              <a:buFont typeface="Wingdings" pitchFamily="2" charset="2"/>
              <a:buChar char="Ø"/>
            </a:pPr>
            <a:endParaRPr lang="en-US" sz="2400" b="1" dirty="0">
              <a:solidFill>
                <a:schemeClr val="tx2"/>
              </a:solidFill>
            </a:endParaRPr>
          </a:p>
          <a:p>
            <a:pPr marL="342900" indent="-342900">
              <a:buFont typeface="Wingdings" pitchFamily="2" charset="2"/>
              <a:buChar char="Ø"/>
            </a:pPr>
            <a:r>
              <a:rPr lang="en-US" sz="2400" b="1" dirty="0" smtClean="0">
                <a:solidFill>
                  <a:schemeClr val="tx2"/>
                </a:solidFill>
              </a:rPr>
              <a:t>Fish </a:t>
            </a:r>
            <a:r>
              <a:rPr lang="en-US" sz="2400" b="1" dirty="0">
                <a:solidFill>
                  <a:schemeClr val="tx2"/>
                </a:solidFill>
              </a:rPr>
              <a:t>or fish oil reduced waist circumference by 0.81 cm </a:t>
            </a:r>
            <a:r>
              <a:rPr lang="en-US" sz="2400" b="1" dirty="0" smtClean="0">
                <a:solidFill>
                  <a:schemeClr val="tx2"/>
                </a:solidFill>
              </a:rPr>
              <a:t>compared </a:t>
            </a:r>
            <a:r>
              <a:rPr lang="en-US" sz="2400" b="1" dirty="0">
                <a:solidFill>
                  <a:schemeClr val="tx2"/>
                </a:solidFill>
              </a:rPr>
              <a:t>with control. </a:t>
            </a:r>
            <a:endParaRPr lang="en-US" sz="2400" b="1" dirty="0" smtClean="0">
              <a:solidFill>
                <a:schemeClr val="tx2"/>
              </a:solidFill>
            </a:endParaRPr>
          </a:p>
          <a:p>
            <a:pPr marL="342900" indent="-342900">
              <a:buFont typeface="Wingdings" pitchFamily="2" charset="2"/>
              <a:buChar char="Ø"/>
            </a:pPr>
            <a:endParaRPr lang="en-US" sz="2400" b="1" dirty="0">
              <a:solidFill>
                <a:schemeClr val="tx2"/>
              </a:solidFill>
            </a:endParaRPr>
          </a:p>
          <a:p>
            <a:pPr marL="342900" indent="-342900">
              <a:buFont typeface="Wingdings" pitchFamily="2" charset="2"/>
              <a:buChar char="Ø"/>
            </a:pPr>
            <a:r>
              <a:rPr lang="en-US" sz="2400" b="1" dirty="0" smtClean="0">
                <a:solidFill>
                  <a:schemeClr val="tx2"/>
                </a:solidFill>
              </a:rPr>
              <a:t>There </a:t>
            </a:r>
            <a:r>
              <a:rPr lang="en-US" sz="2400" b="1" dirty="0">
                <a:solidFill>
                  <a:schemeClr val="tx2"/>
                </a:solidFill>
              </a:rPr>
              <a:t>was no difference for fat mass and lean body mass.</a:t>
            </a:r>
            <a:endParaRPr lang="es-ES" sz="2400" b="1" dirty="0">
              <a:solidFill>
                <a:schemeClr val="tx2"/>
              </a:solidFill>
            </a:endParaRPr>
          </a:p>
        </p:txBody>
      </p:sp>
    </p:spTree>
    <p:extLst>
      <p:ext uri="{BB962C8B-B14F-4D97-AF65-F5344CB8AC3E}">
        <p14:creationId xmlns:p14="http://schemas.microsoft.com/office/powerpoint/2010/main" val="157911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369888" y="703263"/>
            <a:ext cx="8224837" cy="5583237"/>
            <a:chOff x="369888" y="703263"/>
            <a:chExt cx="8224837" cy="5583237"/>
          </a:xfrm>
        </p:grpSpPr>
        <p:grpSp>
          <p:nvGrpSpPr>
            <p:cNvPr id="10" name="6 Grupo"/>
            <p:cNvGrpSpPr>
              <a:grpSpLocks/>
            </p:cNvGrpSpPr>
            <p:nvPr/>
          </p:nvGrpSpPr>
          <p:grpSpPr bwMode="auto">
            <a:xfrm>
              <a:off x="369888" y="703263"/>
              <a:ext cx="8189912" cy="5583237"/>
              <a:chOff x="71438" y="142852"/>
              <a:chExt cx="8715404" cy="6643711"/>
            </a:xfrm>
          </p:grpSpPr>
          <p:pic>
            <p:nvPicPr>
              <p:cNvPr id="12" name="Picture 2" descr="http://u.univision.com/contentroot/uol/art/images/vida/salud/2008/03/dieta_atlantic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76213"/>
                <a:ext cx="46053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iberimage.com/fotos/2PO_1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714750"/>
                <a:ext cx="460216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ttp://www.spain.info/TurSpainWeb/Images/Recursos/V1norm/Reports/DietaMediterranea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8" y="142852"/>
                <a:ext cx="3786214" cy="350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5"/>
            <p:cNvPicPr>
              <a:picLocks noChangeArrowheads="1"/>
            </p:cNvPicPr>
            <p:nvPr/>
          </p:nvPicPr>
          <p:blipFill>
            <a:blip r:embed="rId5" cstate="print">
              <a:extLst>
                <a:ext uri="{28A0092B-C50C-407E-A947-70E740481C1C}">
                  <a14:useLocalDpi xmlns:a14="http://schemas.microsoft.com/office/drawing/2010/main" val="0"/>
                </a:ext>
              </a:extLst>
            </a:blip>
            <a:srcRect r="1662" b="2000"/>
            <a:stretch>
              <a:fillRect/>
            </a:stretch>
          </p:blipFill>
          <p:spPr bwMode="auto">
            <a:xfrm>
              <a:off x="4967288" y="3783013"/>
              <a:ext cx="36274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 name="1 CuadroTexto"/>
          <p:cNvSpPr txBox="1"/>
          <p:nvPr/>
        </p:nvSpPr>
        <p:spPr>
          <a:xfrm>
            <a:off x="251520" y="3633231"/>
            <a:ext cx="8424936" cy="2677656"/>
          </a:xfrm>
          <a:prstGeom prst="rect">
            <a:avLst/>
          </a:prstGeom>
          <a:solidFill>
            <a:schemeClr val="bg1">
              <a:lumMod val="95000"/>
            </a:schemeClr>
          </a:solidFill>
        </p:spPr>
        <p:txBody>
          <a:bodyPr wrap="square" rtlCol="0">
            <a:spAutoFit/>
          </a:bodyPr>
          <a:lstStyle/>
          <a:p>
            <a:pPr marL="342900" indent="-342900">
              <a:buFont typeface="Wingdings" pitchFamily="2" charset="2"/>
              <a:buChar char="Ø"/>
            </a:pPr>
            <a:r>
              <a:rPr lang="en-US" sz="2400" b="1" dirty="0" smtClean="0">
                <a:solidFill>
                  <a:schemeClr val="tx2"/>
                </a:solidFill>
              </a:rPr>
              <a:t>Fish is an important source of energy, high-quality proteins, fat, vitamins and minerals. </a:t>
            </a:r>
          </a:p>
          <a:p>
            <a:pPr marL="342900" indent="-342900">
              <a:buFont typeface="Wingdings" pitchFamily="2" charset="2"/>
              <a:buChar char="Ø"/>
            </a:pPr>
            <a:endParaRPr lang="en-US" sz="2400" b="1" dirty="0">
              <a:solidFill>
                <a:schemeClr val="tx2"/>
              </a:solidFill>
            </a:endParaRPr>
          </a:p>
          <a:p>
            <a:pPr marL="342900" indent="-342900">
              <a:buFont typeface="Wingdings" pitchFamily="2" charset="2"/>
              <a:buChar char="Ø"/>
            </a:pPr>
            <a:r>
              <a:rPr lang="en-US" sz="2400" b="1" dirty="0" smtClean="0">
                <a:solidFill>
                  <a:schemeClr val="tx2"/>
                </a:solidFill>
              </a:rPr>
              <a:t>Within lipids, n-3 long-chain PUFA (n-3 LC PUFA), mainly EPA and DHA, play an important role in health promotion and disease prevention</a:t>
            </a:r>
          </a:p>
          <a:p>
            <a:pPr marL="342900" indent="-342900">
              <a:buFont typeface="Wingdings" pitchFamily="2" charset="2"/>
              <a:buChar char="Ø"/>
            </a:pPr>
            <a:endParaRPr lang="en-US" sz="2400" b="1" dirty="0" smtClean="0">
              <a:solidFill>
                <a:schemeClr val="tx2"/>
              </a:solidFill>
            </a:endParaRPr>
          </a:p>
        </p:txBody>
      </p:sp>
      <p:sp>
        <p:nvSpPr>
          <p:cNvPr id="3" name="2 CuadroTexto"/>
          <p:cNvSpPr txBox="1"/>
          <p:nvPr/>
        </p:nvSpPr>
        <p:spPr>
          <a:xfrm>
            <a:off x="1221113" y="180043"/>
            <a:ext cx="6946902" cy="523220"/>
          </a:xfrm>
          <a:prstGeom prst="rect">
            <a:avLst/>
          </a:prstGeom>
          <a:noFill/>
        </p:spPr>
        <p:txBody>
          <a:bodyPr wrap="none" rtlCol="0">
            <a:spAutoFit/>
          </a:bodyPr>
          <a:lstStyle/>
          <a:p>
            <a:r>
              <a:rPr lang="es-ES" sz="2800" b="1" dirty="0" smtClean="0">
                <a:solidFill>
                  <a:schemeClr val="tx2"/>
                </a:solidFill>
              </a:rPr>
              <a:t>FISH, AN IMPORTANT SOURCE OF NUTRIENTS</a:t>
            </a:r>
            <a:endParaRPr lang="es-ES" sz="2800" b="1" dirty="0">
              <a:solidFill>
                <a:schemeClr val="tx2"/>
              </a:solidFill>
            </a:endParaRPr>
          </a:p>
        </p:txBody>
      </p:sp>
    </p:spTree>
    <p:extLst>
      <p:ext uri="{BB962C8B-B14F-4D97-AF65-F5344CB8AC3E}">
        <p14:creationId xmlns:p14="http://schemas.microsoft.com/office/powerpoint/2010/main" val="549124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5753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9512" y="19903"/>
            <a:ext cx="8784976" cy="830997"/>
          </a:xfrm>
          <a:prstGeom prst="rect">
            <a:avLst/>
          </a:prstGeom>
          <a:noFill/>
        </p:spPr>
        <p:txBody>
          <a:bodyPr wrap="square" rtlCol="0">
            <a:spAutoFit/>
          </a:bodyPr>
          <a:lstStyle/>
          <a:p>
            <a:pPr algn="ctr"/>
            <a:r>
              <a:rPr lang="en-US" sz="2400" b="1" dirty="0" smtClean="0">
                <a:solidFill>
                  <a:schemeClr val="tx2"/>
                </a:solidFill>
              </a:rPr>
              <a:t>FOREST PLOT ON THE ASSOCIATION BETWEEN FISH OR FISH OIL AND BODY MASS INDEX (BMI), BY TIME OF STUDY DURATION.</a:t>
            </a:r>
            <a:endParaRPr lang="es-ES" sz="2400" b="1" dirty="0">
              <a:solidFill>
                <a:schemeClr val="tx2"/>
              </a:solidFill>
            </a:endParaRPr>
          </a:p>
        </p:txBody>
      </p:sp>
      <p:sp>
        <p:nvSpPr>
          <p:cNvPr id="4" name="3 CuadroTexto"/>
          <p:cNvSpPr txBox="1"/>
          <p:nvPr/>
        </p:nvSpPr>
        <p:spPr>
          <a:xfrm>
            <a:off x="827584" y="6381328"/>
            <a:ext cx="4916154" cy="369332"/>
          </a:xfrm>
          <a:prstGeom prst="rect">
            <a:avLst/>
          </a:prstGeom>
          <a:noFill/>
        </p:spPr>
        <p:txBody>
          <a:bodyPr wrap="none" rtlCol="0">
            <a:spAutoFit/>
          </a:bodyPr>
          <a:lstStyle/>
          <a:p>
            <a:r>
              <a:rPr lang="es-ES" dirty="0" smtClean="0"/>
              <a:t>Bender et al. O</a:t>
            </a:r>
            <a:r>
              <a:rPr lang="en-US" dirty="0" err="1" smtClean="0"/>
              <a:t>besity</a:t>
            </a:r>
            <a:r>
              <a:rPr lang="en-US" dirty="0" smtClean="0"/>
              <a:t> reviews (2014) 15, 657–665</a:t>
            </a:r>
            <a:endParaRPr lang="es-ES" dirty="0"/>
          </a:p>
        </p:txBody>
      </p:sp>
    </p:spTree>
    <p:extLst>
      <p:ext uri="{BB962C8B-B14F-4D97-AF65-F5344CB8AC3E}">
        <p14:creationId xmlns:p14="http://schemas.microsoft.com/office/powerpoint/2010/main" val="126226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9" y="1556792"/>
            <a:ext cx="9143999" cy="418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5805264"/>
            <a:ext cx="8640960" cy="338554"/>
          </a:xfrm>
          <a:prstGeom prst="rect">
            <a:avLst/>
          </a:prstGeom>
          <a:noFill/>
        </p:spPr>
        <p:txBody>
          <a:bodyPr wrap="square" rtlCol="0">
            <a:spAutoFit/>
          </a:bodyPr>
          <a:lstStyle/>
          <a:p>
            <a:r>
              <a:rPr lang="es-ES" sz="1600" dirty="0" smtClean="0"/>
              <a:t>Du S, </a:t>
            </a:r>
            <a:r>
              <a:rPr lang="es-ES" sz="1600" dirty="0" err="1" smtClean="0"/>
              <a:t>Jin</a:t>
            </a:r>
            <a:r>
              <a:rPr lang="es-ES" sz="1600" dirty="0" smtClean="0"/>
              <a:t> J, </a:t>
            </a:r>
            <a:r>
              <a:rPr lang="es-ES" sz="1600" dirty="0" err="1" smtClean="0"/>
              <a:t>Fang</a:t>
            </a:r>
            <a:r>
              <a:rPr lang="es-ES" sz="1600" dirty="0" smtClean="0"/>
              <a:t> W, Su Q </a:t>
            </a:r>
            <a:r>
              <a:rPr lang="es-ES" sz="1600" dirty="0" err="1" smtClean="0"/>
              <a:t>PLoS</a:t>
            </a:r>
            <a:r>
              <a:rPr lang="es-ES" sz="1600" dirty="0" smtClean="0"/>
              <a:t> ONE. 2015;  10(11): e0142652. doi:10.1371/journal.pone.0142652</a:t>
            </a:r>
            <a:endParaRPr lang="es-ES" sz="1600" dirty="0"/>
          </a:p>
        </p:txBody>
      </p:sp>
      <p:sp>
        <p:nvSpPr>
          <p:cNvPr id="3" name="2 CuadroTexto"/>
          <p:cNvSpPr txBox="1"/>
          <p:nvPr/>
        </p:nvSpPr>
        <p:spPr>
          <a:xfrm>
            <a:off x="467544" y="404664"/>
            <a:ext cx="8496944" cy="646331"/>
          </a:xfrm>
          <a:prstGeom prst="rect">
            <a:avLst/>
          </a:prstGeom>
          <a:noFill/>
        </p:spPr>
        <p:txBody>
          <a:bodyPr wrap="square" rtlCol="0">
            <a:spAutoFit/>
          </a:bodyPr>
          <a:lstStyle/>
          <a:p>
            <a:pPr algn="ctr"/>
            <a:r>
              <a:rPr lang="es-ES" b="1" dirty="0" smtClean="0">
                <a:solidFill>
                  <a:schemeClr val="tx2"/>
                </a:solidFill>
              </a:rPr>
              <a:t>DOES FISH OIL HAVE AN ANTI-OBESITY EFFECT IN OVERWEIGHT/ OBESE ADULTS? A META-ANALYSIS OF RANDOMIZED CONTROLLED TRIALS.</a:t>
            </a:r>
            <a:endParaRPr lang="es-ES" b="1" dirty="0">
              <a:solidFill>
                <a:schemeClr val="tx2"/>
              </a:solidFill>
            </a:endParaRPr>
          </a:p>
        </p:txBody>
      </p:sp>
    </p:spTree>
    <p:extLst>
      <p:ext uri="{BB962C8B-B14F-4D97-AF65-F5344CB8AC3E}">
        <p14:creationId xmlns:p14="http://schemas.microsoft.com/office/powerpoint/2010/main" val="3149966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805264"/>
            <a:ext cx="8640960" cy="338554"/>
          </a:xfrm>
          <a:prstGeom prst="rect">
            <a:avLst/>
          </a:prstGeom>
          <a:noFill/>
        </p:spPr>
        <p:txBody>
          <a:bodyPr wrap="square" rtlCol="0">
            <a:spAutoFit/>
          </a:bodyPr>
          <a:lstStyle/>
          <a:p>
            <a:r>
              <a:rPr lang="es-ES" sz="1600" dirty="0" smtClean="0"/>
              <a:t>Du S, </a:t>
            </a:r>
            <a:r>
              <a:rPr lang="es-ES" sz="1600" dirty="0" err="1" smtClean="0"/>
              <a:t>Jin</a:t>
            </a:r>
            <a:r>
              <a:rPr lang="es-ES" sz="1600" dirty="0" smtClean="0"/>
              <a:t> J, </a:t>
            </a:r>
            <a:r>
              <a:rPr lang="es-ES" sz="1600" dirty="0" err="1" smtClean="0"/>
              <a:t>Fang</a:t>
            </a:r>
            <a:r>
              <a:rPr lang="es-ES" sz="1600" dirty="0" smtClean="0"/>
              <a:t> W, Su Q </a:t>
            </a:r>
            <a:r>
              <a:rPr lang="es-ES" sz="1600" dirty="0" err="1" smtClean="0"/>
              <a:t>PLoS</a:t>
            </a:r>
            <a:r>
              <a:rPr lang="es-ES" sz="1600" dirty="0" smtClean="0"/>
              <a:t> ONE. 2015;  10(11): e0142652. doi:10.1371/journal.pone.0142652</a:t>
            </a:r>
            <a:endParaRPr lang="es-ES" sz="1600" dirty="0"/>
          </a:p>
        </p:txBody>
      </p:sp>
      <p:sp>
        <p:nvSpPr>
          <p:cNvPr id="3" name="2 CuadroTexto"/>
          <p:cNvSpPr txBox="1"/>
          <p:nvPr/>
        </p:nvSpPr>
        <p:spPr>
          <a:xfrm>
            <a:off x="467544" y="404664"/>
            <a:ext cx="8496944" cy="646331"/>
          </a:xfrm>
          <a:prstGeom prst="rect">
            <a:avLst/>
          </a:prstGeom>
          <a:noFill/>
        </p:spPr>
        <p:txBody>
          <a:bodyPr wrap="square" rtlCol="0">
            <a:spAutoFit/>
          </a:bodyPr>
          <a:lstStyle/>
          <a:p>
            <a:pPr algn="ctr"/>
            <a:r>
              <a:rPr lang="es-ES" b="1" dirty="0" smtClean="0">
                <a:solidFill>
                  <a:schemeClr val="tx2"/>
                </a:solidFill>
              </a:rPr>
              <a:t>DOES FISH OIL HAVE AN ANTI-OBESITY EFFECT IN OVERWEIGHT/ OBESE ADULTS? A META-ANALYSIS OF RANDOMIZED CONTROLLED TRIALS.</a:t>
            </a:r>
            <a:endParaRPr lang="es-ES" b="1" dirty="0">
              <a:solidFill>
                <a:schemeClr val="tx2"/>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587500"/>
            <a:ext cx="90424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41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429000"/>
            <a:ext cx="8712968" cy="2862322"/>
          </a:xfrm>
          <a:prstGeom prst="rect">
            <a:avLst/>
          </a:prstGeom>
          <a:noFill/>
        </p:spPr>
        <p:txBody>
          <a:bodyPr wrap="square" rtlCol="0">
            <a:spAutoFit/>
          </a:bodyPr>
          <a:lstStyle/>
          <a:p>
            <a:pPr marL="342900" indent="-342900">
              <a:buFont typeface="Wingdings" pitchFamily="2" charset="2"/>
              <a:buChar char="Ø"/>
            </a:pPr>
            <a:r>
              <a:rPr lang="en-US" sz="2000" b="1" dirty="0">
                <a:solidFill>
                  <a:schemeClr val="tx2"/>
                </a:solidFill>
              </a:rPr>
              <a:t>Current evidence cannot support an exact anti-obesity role of n-3 polyunsaturated </a:t>
            </a:r>
            <a:r>
              <a:rPr lang="en-US" sz="2000" b="1" dirty="0" smtClean="0">
                <a:solidFill>
                  <a:schemeClr val="tx2"/>
                </a:solidFill>
              </a:rPr>
              <a:t>fatty acids </a:t>
            </a:r>
            <a:r>
              <a:rPr lang="en-US" sz="2000" b="1" dirty="0">
                <a:solidFill>
                  <a:schemeClr val="tx2"/>
                </a:solidFill>
              </a:rPr>
              <a:t>(PUFAs) in overweight/obese subjects. </a:t>
            </a:r>
            <a:endParaRPr lang="en-US" sz="2000" b="1" dirty="0" smtClean="0">
              <a:solidFill>
                <a:schemeClr val="tx2"/>
              </a:solidFill>
            </a:endParaRPr>
          </a:p>
          <a:p>
            <a:pPr marL="342900" indent="-342900">
              <a:buFont typeface="Wingdings" pitchFamily="2" charset="2"/>
              <a:buChar char="Ø"/>
            </a:pPr>
            <a:endParaRPr lang="en-US" sz="2000" b="1" dirty="0">
              <a:solidFill>
                <a:schemeClr val="tx2"/>
              </a:solidFill>
            </a:endParaRPr>
          </a:p>
          <a:p>
            <a:pPr marL="342900" indent="-342900">
              <a:buFont typeface="Wingdings" pitchFamily="2" charset="2"/>
              <a:buChar char="Ø"/>
            </a:pPr>
            <a:r>
              <a:rPr lang="en-US" sz="2000" b="1" dirty="0" smtClean="0">
                <a:solidFill>
                  <a:schemeClr val="tx2"/>
                </a:solidFill>
              </a:rPr>
              <a:t>However</a:t>
            </a:r>
            <a:r>
              <a:rPr lang="en-US" sz="2000" b="1" dirty="0">
                <a:solidFill>
                  <a:schemeClr val="tx2"/>
                </a:solidFill>
              </a:rPr>
              <a:t>, these subjects may benefit </a:t>
            </a:r>
            <a:r>
              <a:rPr lang="en-US" sz="2000" b="1" dirty="0" smtClean="0">
                <a:solidFill>
                  <a:schemeClr val="tx2"/>
                </a:solidFill>
              </a:rPr>
              <a:t>from reducing </a:t>
            </a:r>
            <a:r>
              <a:rPr lang="en-US" sz="2000" b="1" dirty="0">
                <a:solidFill>
                  <a:schemeClr val="tx2"/>
                </a:solidFill>
              </a:rPr>
              <a:t>abdominal fat with fish oil supplementation especially when combined with </a:t>
            </a:r>
            <a:r>
              <a:rPr lang="en-US" sz="2000" b="1" dirty="0" smtClean="0">
                <a:solidFill>
                  <a:schemeClr val="tx2"/>
                </a:solidFill>
              </a:rPr>
              <a:t>life modification </a:t>
            </a:r>
            <a:r>
              <a:rPr lang="en-US" sz="2000" b="1" dirty="0">
                <a:solidFill>
                  <a:schemeClr val="tx2"/>
                </a:solidFill>
              </a:rPr>
              <a:t>intervention. </a:t>
            </a:r>
            <a:endParaRPr lang="en-US" sz="2000" b="1" dirty="0" smtClean="0">
              <a:solidFill>
                <a:schemeClr val="tx2"/>
              </a:solidFill>
            </a:endParaRPr>
          </a:p>
          <a:p>
            <a:pPr marL="342900" indent="-342900">
              <a:buFont typeface="Wingdings" pitchFamily="2" charset="2"/>
              <a:buChar char="Ø"/>
            </a:pPr>
            <a:endParaRPr lang="en-US" sz="2000" b="1" dirty="0">
              <a:solidFill>
                <a:schemeClr val="tx2"/>
              </a:solidFill>
            </a:endParaRPr>
          </a:p>
          <a:p>
            <a:pPr marL="342900" indent="-342900">
              <a:buFont typeface="Wingdings" pitchFamily="2" charset="2"/>
              <a:buChar char="Ø"/>
            </a:pPr>
            <a:r>
              <a:rPr lang="en-US" sz="2000" b="1" dirty="0" smtClean="0">
                <a:solidFill>
                  <a:schemeClr val="tx2"/>
                </a:solidFill>
              </a:rPr>
              <a:t>Further </a:t>
            </a:r>
            <a:r>
              <a:rPr lang="en-US" sz="2000" b="1" dirty="0">
                <a:solidFill>
                  <a:schemeClr val="tx2"/>
                </a:solidFill>
              </a:rPr>
              <a:t>large-scale and long-term clinical trials are needed to </a:t>
            </a:r>
            <a:r>
              <a:rPr lang="en-US" sz="2000" b="1" dirty="0" smtClean="0">
                <a:solidFill>
                  <a:schemeClr val="tx2"/>
                </a:solidFill>
              </a:rPr>
              <a:t>gain </a:t>
            </a:r>
            <a:r>
              <a:rPr lang="es-ES" sz="2000" b="1" dirty="0" err="1" smtClean="0">
                <a:solidFill>
                  <a:schemeClr val="tx2"/>
                </a:solidFill>
              </a:rPr>
              <a:t>definite</a:t>
            </a:r>
            <a:r>
              <a:rPr lang="es-ES" sz="2000" b="1" dirty="0" smtClean="0">
                <a:solidFill>
                  <a:schemeClr val="tx2"/>
                </a:solidFill>
              </a:rPr>
              <a:t> </a:t>
            </a:r>
            <a:r>
              <a:rPr lang="es-ES" sz="2000" b="1" dirty="0" err="1">
                <a:solidFill>
                  <a:schemeClr val="tx2"/>
                </a:solidFill>
              </a:rPr>
              <a:t>conclusions</a:t>
            </a:r>
            <a:r>
              <a:rPr lang="es-ES" sz="2000" b="1" dirty="0">
                <a:solidFill>
                  <a:schemeClr val="tx2"/>
                </a:solidFill>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4"/>
            <a:ext cx="9144000" cy="31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228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4896544" cy="517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11560" y="245839"/>
            <a:ext cx="8100294" cy="461665"/>
          </a:xfrm>
          <a:prstGeom prst="rect">
            <a:avLst/>
          </a:prstGeom>
          <a:noFill/>
        </p:spPr>
        <p:txBody>
          <a:bodyPr wrap="none" rtlCol="0">
            <a:spAutoFit/>
          </a:bodyPr>
          <a:lstStyle/>
          <a:p>
            <a:r>
              <a:rPr lang="en-US" sz="2400" b="1" dirty="0" smtClean="0">
                <a:solidFill>
                  <a:schemeClr val="tx2"/>
                </a:solidFill>
              </a:rPr>
              <a:t>BENEFITS OF FISH OIL SUPPLEMENTATION IN HYPERLIPIDEMIA</a:t>
            </a:r>
            <a:endParaRPr lang="es-ES" sz="2400" b="1" dirty="0">
              <a:solidFill>
                <a:schemeClr val="tx2"/>
              </a:solidFill>
            </a:endParaRPr>
          </a:p>
        </p:txBody>
      </p:sp>
      <p:sp>
        <p:nvSpPr>
          <p:cNvPr id="3" name="2 CuadroTexto"/>
          <p:cNvSpPr txBox="1"/>
          <p:nvPr/>
        </p:nvSpPr>
        <p:spPr>
          <a:xfrm>
            <a:off x="647048" y="5805264"/>
            <a:ext cx="8172302" cy="646331"/>
          </a:xfrm>
          <a:prstGeom prst="rect">
            <a:avLst/>
          </a:prstGeom>
          <a:noFill/>
        </p:spPr>
        <p:txBody>
          <a:bodyPr wrap="square" rtlCol="0">
            <a:spAutoFit/>
          </a:bodyPr>
          <a:lstStyle/>
          <a:p>
            <a:r>
              <a:rPr lang="en-US" b="1" dirty="0">
                <a:solidFill>
                  <a:schemeClr val="tx2"/>
                </a:solidFill>
              </a:rPr>
              <a:t>Fish oil supplementation produces a clinically significant </a:t>
            </a:r>
            <a:r>
              <a:rPr lang="en-US" b="1" dirty="0" smtClean="0">
                <a:solidFill>
                  <a:schemeClr val="tx2"/>
                </a:solidFill>
              </a:rPr>
              <a:t>dose-dependent reduction </a:t>
            </a:r>
            <a:r>
              <a:rPr lang="en-US" b="1" dirty="0">
                <a:solidFill>
                  <a:schemeClr val="tx2"/>
                </a:solidFill>
              </a:rPr>
              <a:t>of fasting blood TG but not total, HDL </a:t>
            </a:r>
            <a:r>
              <a:rPr lang="en-US" b="1" dirty="0" smtClean="0">
                <a:solidFill>
                  <a:schemeClr val="tx2"/>
                </a:solidFill>
              </a:rPr>
              <a:t>or LDL </a:t>
            </a:r>
            <a:r>
              <a:rPr lang="en-US" b="1" dirty="0">
                <a:solidFill>
                  <a:schemeClr val="tx2"/>
                </a:solidFill>
              </a:rPr>
              <a:t>cholesterol in </a:t>
            </a:r>
            <a:r>
              <a:rPr lang="en-US" b="1" dirty="0" err="1">
                <a:solidFill>
                  <a:schemeClr val="tx2"/>
                </a:solidFill>
              </a:rPr>
              <a:t>hyperlipidemic</a:t>
            </a:r>
            <a:r>
              <a:rPr lang="en-US" b="1" dirty="0">
                <a:solidFill>
                  <a:schemeClr val="tx2"/>
                </a:solidFill>
              </a:rPr>
              <a:t> subjects</a:t>
            </a:r>
            <a:endParaRPr lang="es-ES" b="1" dirty="0">
              <a:solidFill>
                <a:schemeClr val="tx2"/>
              </a:solidFill>
            </a:endParaRPr>
          </a:p>
        </p:txBody>
      </p:sp>
      <p:sp>
        <p:nvSpPr>
          <p:cNvPr id="4" name="3 CuadroTexto"/>
          <p:cNvSpPr txBox="1"/>
          <p:nvPr/>
        </p:nvSpPr>
        <p:spPr>
          <a:xfrm>
            <a:off x="647048" y="6519446"/>
            <a:ext cx="3786614" cy="338554"/>
          </a:xfrm>
          <a:prstGeom prst="rect">
            <a:avLst/>
          </a:prstGeom>
          <a:noFill/>
        </p:spPr>
        <p:txBody>
          <a:bodyPr wrap="none" rtlCol="0">
            <a:spAutoFit/>
          </a:bodyPr>
          <a:lstStyle/>
          <a:p>
            <a:r>
              <a:rPr lang="es-ES" sz="1600" dirty="0" err="1" smtClean="0"/>
              <a:t>Eslick</a:t>
            </a:r>
            <a:r>
              <a:rPr lang="es-ES" sz="1600" dirty="0" smtClean="0"/>
              <a:t> et al. </a:t>
            </a:r>
            <a:r>
              <a:rPr lang="en-US" sz="1600" dirty="0" smtClean="0"/>
              <a:t>Intern J </a:t>
            </a:r>
            <a:r>
              <a:rPr lang="en-US" sz="1600" dirty="0" err="1" smtClean="0"/>
              <a:t>Cardiol</a:t>
            </a:r>
            <a:r>
              <a:rPr lang="en-US" sz="1600" dirty="0" smtClean="0"/>
              <a:t> 2009; 136: 4–16</a:t>
            </a:r>
            <a:endParaRPr lang="es-ES" sz="1600" dirty="0"/>
          </a:p>
        </p:txBody>
      </p:sp>
    </p:spTree>
    <p:extLst>
      <p:ext uri="{BB962C8B-B14F-4D97-AF65-F5344CB8AC3E}">
        <p14:creationId xmlns:p14="http://schemas.microsoft.com/office/powerpoint/2010/main" val="4196973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384"/>
            <a:ext cx="5400944"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118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44624"/>
            <a:ext cx="9108504" cy="276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3068960"/>
            <a:ext cx="8496944" cy="3139321"/>
          </a:xfrm>
          <a:prstGeom prst="rect">
            <a:avLst/>
          </a:prstGeom>
          <a:noFill/>
        </p:spPr>
        <p:txBody>
          <a:bodyPr wrap="square" rtlCol="0">
            <a:spAutoFit/>
          </a:bodyPr>
          <a:lstStyle/>
          <a:p>
            <a:pPr marL="285750" indent="-285750">
              <a:buFont typeface="Wingdings" pitchFamily="2" charset="2"/>
              <a:buChar char="Ø"/>
            </a:pPr>
            <a:r>
              <a:rPr lang="en-US" b="1" dirty="0">
                <a:solidFill>
                  <a:schemeClr val="tx2"/>
                </a:solidFill>
              </a:rPr>
              <a:t>The available </a:t>
            </a:r>
            <a:r>
              <a:rPr lang="en-US" b="1" dirty="0" smtClean="0">
                <a:solidFill>
                  <a:schemeClr val="tx2"/>
                </a:solidFill>
              </a:rPr>
              <a:t>17 RCT </a:t>
            </a:r>
            <a:r>
              <a:rPr lang="en-US" b="1" dirty="0">
                <a:solidFill>
                  <a:schemeClr val="tx2"/>
                </a:solidFill>
              </a:rPr>
              <a:t>convincingly show that </a:t>
            </a:r>
            <a:r>
              <a:rPr lang="en-US" b="1" dirty="0" smtClean="0">
                <a:solidFill>
                  <a:schemeClr val="tx2"/>
                </a:solidFill>
              </a:rPr>
              <a:t>the </a:t>
            </a:r>
            <a:r>
              <a:rPr lang="en-US" b="1" dirty="0">
                <a:solidFill>
                  <a:schemeClr val="tx2"/>
                </a:solidFill>
              </a:rPr>
              <a:t>administration of LC n3 PUFA doses &gt; 1 g for at least 3 months produces a </a:t>
            </a:r>
            <a:r>
              <a:rPr lang="en-US" b="1" dirty="0" smtClean="0">
                <a:solidFill>
                  <a:schemeClr val="tx2"/>
                </a:solidFill>
              </a:rPr>
              <a:t>significant  reduction </a:t>
            </a:r>
            <a:r>
              <a:rPr lang="en-US" b="1" dirty="0">
                <a:solidFill>
                  <a:schemeClr val="tx2"/>
                </a:solidFill>
              </a:rPr>
              <a:t>of </a:t>
            </a:r>
            <a:r>
              <a:rPr lang="en-US" b="1" dirty="0" smtClean="0">
                <a:solidFill>
                  <a:schemeClr val="tx2"/>
                </a:solidFill>
              </a:rPr>
              <a:t>plasma triglycerides </a:t>
            </a:r>
            <a:r>
              <a:rPr lang="en-US" b="1" dirty="0">
                <a:solidFill>
                  <a:schemeClr val="tx2"/>
                </a:solidFill>
              </a:rPr>
              <a:t>ranging from 7% to 25%. This reduction may produce </a:t>
            </a:r>
            <a:r>
              <a:rPr lang="en-US" b="1" dirty="0" smtClean="0">
                <a:solidFill>
                  <a:schemeClr val="tx2"/>
                </a:solidFill>
              </a:rPr>
              <a:t>further benefits </a:t>
            </a:r>
            <a:r>
              <a:rPr lang="en-US" b="1" dirty="0">
                <a:solidFill>
                  <a:schemeClr val="tx2"/>
                </a:solidFill>
              </a:rPr>
              <a:t>by reducing the % of pro-</a:t>
            </a:r>
            <a:r>
              <a:rPr lang="en-US" b="1" dirty="0" err="1">
                <a:solidFill>
                  <a:schemeClr val="tx2"/>
                </a:solidFill>
              </a:rPr>
              <a:t>atherogenic</a:t>
            </a:r>
            <a:r>
              <a:rPr lang="en-US" b="1" dirty="0">
                <a:solidFill>
                  <a:schemeClr val="tx2"/>
                </a:solidFill>
              </a:rPr>
              <a:t> small dense LDL particles (</a:t>
            </a:r>
            <a:r>
              <a:rPr lang="en-US" b="1" dirty="0" err="1">
                <a:solidFill>
                  <a:schemeClr val="tx2"/>
                </a:solidFill>
              </a:rPr>
              <a:t>sdLDL</a:t>
            </a:r>
            <a:r>
              <a:rPr lang="en-US" b="1" dirty="0">
                <a:solidFill>
                  <a:schemeClr val="tx2"/>
                </a:solidFill>
              </a:rPr>
              <a:t>) and </a:t>
            </a:r>
            <a:r>
              <a:rPr lang="en-US" b="1" dirty="0" smtClean="0">
                <a:solidFill>
                  <a:schemeClr val="tx2"/>
                </a:solidFill>
              </a:rPr>
              <a:t>also perhaps </a:t>
            </a:r>
            <a:r>
              <a:rPr lang="en-US" b="1" dirty="0">
                <a:solidFill>
                  <a:schemeClr val="tx2"/>
                </a:solidFill>
              </a:rPr>
              <a:t>by ameliorating the inflammatory process associated with MS. </a:t>
            </a:r>
            <a:endParaRPr lang="en-US" b="1" dirty="0" smtClean="0">
              <a:solidFill>
                <a:schemeClr val="tx2"/>
              </a:solidFill>
            </a:endParaRPr>
          </a:p>
          <a:p>
            <a:pPr marL="285750" indent="-285750">
              <a:buFont typeface="Wingdings" pitchFamily="2" charset="2"/>
              <a:buChar char="Ø"/>
            </a:pPr>
            <a:endParaRPr lang="en-US" b="1" dirty="0" smtClean="0">
              <a:solidFill>
                <a:schemeClr val="tx2"/>
              </a:solidFill>
            </a:endParaRPr>
          </a:p>
          <a:p>
            <a:pPr marL="285750" indent="-285750">
              <a:buFont typeface="Wingdings" pitchFamily="2" charset="2"/>
              <a:buChar char="Ø"/>
            </a:pPr>
            <a:r>
              <a:rPr lang="en-US" b="1" dirty="0" smtClean="0">
                <a:solidFill>
                  <a:schemeClr val="tx2"/>
                </a:solidFill>
              </a:rPr>
              <a:t>High </a:t>
            </a:r>
            <a:r>
              <a:rPr lang="en-US" b="1" dirty="0">
                <a:solidFill>
                  <a:schemeClr val="tx2"/>
                </a:solidFill>
              </a:rPr>
              <a:t>doses of LC </a:t>
            </a:r>
            <a:r>
              <a:rPr lang="en-US" b="1" dirty="0" smtClean="0">
                <a:solidFill>
                  <a:schemeClr val="tx2"/>
                </a:solidFill>
              </a:rPr>
              <a:t>n3 </a:t>
            </a:r>
            <a:r>
              <a:rPr lang="en-US" b="1" dirty="0">
                <a:solidFill>
                  <a:schemeClr val="tx2"/>
                </a:solidFill>
              </a:rPr>
              <a:t>PUFA (≥3g/day) may produce further TAG reductions but could raise other risk factors such </a:t>
            </a:r>
            <a:r>
              <a:rPr lang="en-US" b="1" dirty="0" smtClean="0">
                <a:solidFill>
                  <a:schemeClr val="tx2"/>
                </a:solidFill>
              </a:rPr>
              <a:t>as</a:t>
            </a:r>
            <a:r>
              <a:rPr lang="es-ES" b="1" dirty="0" smtClean="0">
                <a:solidFill>
                  <a:schemeClr val="tx2"/>
                </a:solidFill>
              </a:rPr>
              <a:t> </a:t>
            </a:r>
            <a:r>
              <a:rPr lang="es-ES" b="1" dirty="0">
                <a:solidFill>
                  <a:schemeClr val="tx2"/>
                </a:solidFill>
              </a:rPr>
              <a:t>LDL-C</a:t>
            </a:r>
            <a:r>
              <a:rPr lang="es-ES" b="1" dirty="0" smtClean="0">
                <a:solidFill>
                  <a:schemeClr val="tx2"/>
                </a:solidFill>
              </a:rPr>
              <a:t>.</a:t>
            </a:r>
          </a:p>
          <a:p>
            <a:pPr marL="285750" indent="-285750">
              <a:buFont typeface="Wingdings" pitchFamily="2" charset="2"/>
              <a:buChar char="Ø"/>
            </a:pPr>
            <a:endParaRPr lang="es-ES" b="1" dirty="0">
              <a:solidFill>
                <a:schemeClr val="tx2"/>
              </a:solidFill>
            </a:endParaRPr>
          </a:p>
          <a:p>
            <a:pPr marL="285750" indent="-285750">
              <a:buFont typeface="Wingdings" pitchFamily="2" charset="2"/>
              <a:buChar char="Ø"/>
            </a:pPr>
            <a:r>
              <a:rPr lang="en-US" b="1" dirty="0" smtClean="0">
                <a:solidFill>
                  <a:schemeClr val="tx2"/>
                </a:solidFill>
              </a:rPr>
              <a:t>No clear effects were found on total cholesterol, HDL-cholesterol, blood pressure or glycemic control.</a:t>
            </a:r>
            <a:endParaRPr lang="es-ES" b="1" dirty="0">
              <a:solidFill>
                <a:schemeClr val="tx2"/>
              </a:solidFill>
            </a:endParaRPr>
          </a:p>
        </p:txBody>
      </p:sp>
    </p:spTree>
    <p:extLst>
      <p:ext uri="{BB962C8B-B14F-4D97-AF65-F5344CB8AC3E}">
        <p14:creationId xmlns:p14="http://schemas.microsoft.com/office/powerpoint/2010/main" val="29699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82" y="1556792"/>
            <a:ext cx="8665641" cy="43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83568" y="260648"/>
            <a:ext cx="8352928" cy="646331"/>
          </a:xfrm>
          <a:prstGeom prst="rect">
            <a:avLst/>
          </a:prstGeom>
          <a:noFill/>
        </p:spPr>
        <p:txBody>
          <a:bodyPr wrap="square" rtlCol="0">
            <a:spAutoFit/>
          </a:bodyPr>
          <a:lstStyle/>
          <a:p>
            <a:pPr algn="ctr"/>
            <a:r>
              <a:rPr lang="en-US" b="1" dirty="0" smtClean="0">
                <a:solidFill>
                  <a:schemeClr val="tx2"/>
                </a:solidFill>
              </a:rPr>
              <a:t>FISH CONSUMPTION, LONG-CHAIN OMEGA-3 POLYUNSATURATED FATTY ACID INTAKE AND RISK OF METABOLIC SYNDROME </a:t>
            </a:r>
            <a:endParaRPr lang="es-ES" dirty="0">
              <a:solidFill>
                <a:schemeClr val="tx2"/>
              </a:solidFill>
            </a:endParaRPr>
          </a:p>
        </p:txBody>
      </p:sp>
      <p:sp>
        <p:nvSpPr>
          <p:cNvPr id="3" name="2 CuadroTexto"/>
          <p:cNvSpPr txBox="1"/>
          <p:nvPr/>
        </p:nvSpPr>
        <p:spPr>
          <a:xfrm>
            <a:off x="683568" y="6093296"/>
            <a:ext cx="3919535" cy="369332"/>
          </a:xfrm>
          <a:prstGeom prst="rect">
            <a:avLst/>
          </a:prstGeom>
          <a:noFill/>
        </p:spPr>
        <p:txBody>
          <a:bodyPr wrap="none" rtlCol="0">
            <a:spAutoFit/>
          </a:bodyPr>
          <a:lstStyle/>
          <a:p>
            <a:r>
              <a:rPr lang="es-ES" dirty="0" smtClean="0"/>
              <a:t>Kim et al., Nutrients 2015, 7, 2085-2100</a:t>
            </a:r>
            <a:endParaRPr lang="es-ES" dirty="0"/>
          </a:p>
        </p:txBody>
      </p:sp>
      <p:sp>
        <p:nvSpPr>
          <p:cNvPr id="5" name="4 CuadroTexto"/>
          <p:cNvSpPr txBox="1"/>
          <p:nvPr/>
        </p:nvSpPr>
        <p:spPr>
          <a:xfrm>
            <a:off x="1613374" y="906979"/>
            <a:ext cx="6493316" cy="369332"/>
          </a:xfrm>
          <a:prstGeom prst="rect">
            <a:avLst/>
          </a:prstGeom>
          <a:noFill/>
        </p:spPr>
        <p:txBody>
          <a:bodyPr wrap="none" rtlCol="0">
            <a:spAutoFit/>
          </a:bodyPr>
          <a:lstStyle/>
          <a:p>
            <a:r>
              <a:rPr lang="en-US" b="1" dirty="0" smtClean="0">
                <a:solidFill>
                  <a:schemeClr val="tx2"/>
                </a:solidFill>
              </a:rPr>
              <a:t>Incidence </a:t>
            </a:r>
            <a:r>
              <a:rPr lang="en-US" b="1" dirty="0">
                <a:solidFill>
                  <a:schemeClr val="tx2"/>
                </a:solidFill>
              </a:rPr>
              <a:t>of metabolic syndrome from prospective cohort studies </a:t>
            </a:r>
            <a:endParaRPr lang="es-ES" b="1" dirty="0">
              <a:solidFill>
                <a:schemeClr val="tx2"/>
              </a:solidFill>
            </a:endParaRPr>
          </a:p>
        </p:txBody>
      </p:sp>
    </p:spTree>
    <p:extLst>
      <p:ext uri="{BB962C8B-B14F-4D97-AF65-F5344CB8AC3E}">
        <p14:creationId xmlns:p14="http://schemas.microsoft.com/office/powerpoint/2010/main" val="1109322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8352928" cy="646331"/>
          </a:xfrm>
          <a:prstGeom prst="rect">
            <a:avLst/>
          </a:prstGeom>
          <a:noFill/>
        </p:spPr>
        <p:txBody>
          <a:bodyPr wrap="square" rtlCol="0">
            <a:spAutoFit/>
          </a:bodyPr>
          <a:lstStyle/>
          <a:p>
            <a:pPr algn="ctr"/>
            <a:r>
              <a:rPr lang="en-US" b="1" dirty="0" smtClean="0">
                <a:solidFill>
                  <a:schemeClr val="tx2"/>
                </a:solidFill>
              </a:rPr>
              <a:t>FISH CONSUMPTION, LONG-CHAIN OMEGA-3 POLYUNSATURATED FATTY ACID INTAKE AND RISK OF METABOLIC SYNDROME </a:t>
            </a:r>
            <a:endParaRPr lang="es-ES" dirty="0">
              <a:solidFill>
                <a:schemeClr val="tx2"/>
              </a:solidFill>
            </a:endParaRPr>
          </a:p>
        </p:txBody>
      </p:sp>
      <p:sp>
        <p:nvSpPr>
          <p:cNvPr id="3" name="2 CuadroTexto"/>
          <p:cNvSpPr txBox="1"/>
          <p:nvPr/>
        </p:nvSpPr>
        <p:spPr>
          <a:xfrm>
            <a:off x="785478" y="6437444"/>
            <a:ext cx="3919535" cy="369332"/>
          </a:xfrm>
          <a:prstGeom prst="rect">
            <a:avLst/>
          </a:prstGeom>
          <a:noFill/>
        </p:spPr>
        <p:txBody>
          <a:bodyPr wrap="none" rtlCol="0">
            <a:spAutoFit/>
          </a:bodyPr>
          <a:lstStyle/>
          <a:p>
            <a:r>
              <a:rPr lang="es-ES" dirty="0" smtClean="0"/>
              <a:t>Kim et al., Nutrients 2015, 7, 2085-2100</a:t>
            </a:r>
            <a:endParaRPr lang="es-ES" dirty="0"/>
          </a:p>
        </p:txBody>
      </p:sp>
      <p:sp>
        <p:nvSpPr>
          <p:cNvPr id="5" name="4 CuadroTexto"/>
          <p:cNvSpPr txBox="1"/>
          <p:nvPr/>
        </p:nvSpPr>
        <p:spPr>
          <a:xfrm>
            <a:off x="1613374" y="906979"/>
            <a:ext cx="6242606" cy="369332"/>
          </a:xfrm>
          <a:prstGeom prst="rect">
            <a:avLst/>
          </a:prstGeom>
          <a:noFill/>
        </p:spPr>
        <p:txBody>
          <a:bodyPr wrap="none" rtlCol="0">
            <a:spAutoFit/>
          </a:bodyPr>
          <a:lstStyle/>
          <a:p>
            <a:r>
              <a:rPr lang="en-US" b="1" dirty="0" smtClean="0">
                <a:solidFill>
                  <a:schemeClr val="tx2"/>
                </a:solidFill>
              </a:rPr>
              <a:t>Prevalence </a:t>
            </a:r>
            <a:r>
              <a:rPr lang="en-US" b="1" dirty="0">
                <a:solidFill>
                  <a:schemeClr val="tx2"/>
                </a:solidFill>
              </a:rPr>
              <a:t>of metabolic syndrome from </a:t>
            </a:r>
            <a:r>
              <a:rPr lang="en-US" b="1" dirty="0" smtClean="0">
                <a:solidFill>
                  <a:schemeClr val="tx2"/>
                </a:solidFill>
              </a:rPr>
              <a:t>cross-sectional studies </a:t>
            </a:r>
            <a:endParaRPr lang="es-ES" b="1" dirty="0">
              <a:solidFill>
                <a:schemeClr val="tx2"/>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36496" cy="378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7768" y="5332040"/>
            <a:ext cx="8640960" cy="923330"/>
          </a:xfrm>
          <a:prstGeom prst="rect">
            <a:avLst/>
          </a:prstGeom>
          <a:noFill/>
        </p:spPr>
        <p:txBody>
          <a:bodyPr wrap="square" rtlCol="0">
            <a:spAutoFit/>
          </a:bodyPr>
          <a:lstStyle/>
          <a:p>
            <a:r>
              <a:rPr lang="en-US" b="1" dirty="0" smtClean="0">
                <a:solidFill>
                  <a:schemeClr val="tx2"/>
                </a:solidFill>
              </a:rPr>
              <a:t>A </a:t>
            </a:r>
            <a:r>
              <a:rPr lang="en-US" b="1" dirty="0">
                <a:solidFill>
                  <a:schemeClr val="tx2"/>
                </a:solidFill>
              </a:rPr>
              <a:t>modest inverse association between fish consumption or </a:t>
            </a:r>
            <a:r>
              <a:rPr lang="en-US" b="1" dirty="0" smtClean="0">
                <a:solidFill>
                  <a:schemeClr val="tx2"/>
                </a:solidFill>
              </a:rPr>
              <a:t>n-3 LC-PUFA intake and </a:t>
            </a:r>
            <a:r>
              <a:rPr lang="en-US" b="1" dirty="0">
                <a:solidFill>
                  <a:schemeClr val="tx2"/>
                </a:solidFill>
              </a:rPr>
              <a:t>risk of </a:t>
            </a:r>
            <a:r>
              <a:rPr lang="en-US" b="1" dirty="0" err="1">
                <a:solidFill>
                  <a:schemeClr val="tx2"/>
                </a:solidFill>
              </a:rPr>
              <a:t>MetS</a:t>
            </a:r>
            <a:r>
              <a:rPr lang="en-US" b="1" dirty="0">
                <a:solidFill>
                  <a:schemeClr val="tx2"/>
                </a:solidFill>
              </a:rPr>
              <a:t> has been observed when combining available data </a:t>
            </a:r>
            <a:r>
              <a:rPr lang="en-US" b="1" dirty="0" smtClean="0">
                <a:solidFill>
                  <a:schemeClr val="tx2"/>
                </a:solidFill>
              </a:rPr>
              <a:t>from prospective </a:t>
            </a:r>
            <a:r>
              <a:rPr lang="en-US" b="1" dirty="0">
                <a:solidFill>
                  <a:schemeClr val="tx2"/>
                </a:solidFill>
              </a:rPr>
              <a:t>cohort studies, but not the cross-sectional studies.</a:t>
            </a:r>
            <a:endParaRPr lang="es-ES" b="1" dirty="0">
              <a:solidFill>
                <a:schemeClr val="tx2"/>
              </a:solidFill>
            </a:endParaRPr>
          </a:p>
        </p:txBody>
      </p:sp>
    </p:spTree>
    <p:extLst>
      <p:ext uri="{BB962C8B-B14F-4D97-AF65-F5344CB8AC3E}">
        <p14:creationId xmlns:p14="http://schemas.microsoft.com/office/powerpoint/2010/main" val="299127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5"/>
            <a:ext cx="8424936" cy="646331"/>
          </a:xfrm>
          <a:prstGeom prst="rect">
            <a:avLst/>
          </a:prstGeom>
          <a:noFill/>
        </p:spPr>
        <p:txBody>
          <a:bodyPr wrap="square" rtlCol="0">
            <a:spAutoFit/>
          </a:bodyPr>
          <a:lstStyle/>
          <a:p>
            <a:pPr algn="ctr"/>
            <a:r>
              <a:rPr lang="en-US" b="1" dirty="0" smtClean="0">
                <a:solidFill>
                  <a:schemeClr val="tx2"/>
                </a:solidFill>
              </a:rPr>
              <a:t>ASSOCIATION OF CIRCULATING </a:t>
            </a:r>
            <a:r>
              <a:rPr lang="en-US" b="1" i="1" dirty="0" smtClean="0">
                <a:solidFill>
                  <a:schemeClr val="tx2"/>
                </a:solidFill>
              </a:rPr>
              <a:t>N</a:t>
            </a:r>
            <a:r>
              <a:rPr lang="en-US" b="1" dirty="0" smtClean="0">
                <a:solidFill>
                  <a:schemeClr val="tx2"/>
                </a:solidFill>
              </a:rPr>
              <a:t>-3 PUFAS OR EPA WITH METABOLIC</a:t>
            </a:r>
          </a:p>
          <a:p>
            <a:pPr algn="ctr"/>
            <a:r>
              <a:rPr lang="es-ES" b="1" dirty="0" smtClean="0">
                <a:solidFill>
                  <a:schemeClr val="tx2"/>
                </a:solidFill>
              </a:rPr>
              <a:t>SYNDROME RISK</a:t>
            </a:r>
            <a:endParaRPr lang="es-ES" b="1" dirty="0">
              <a:solidFill>
                <a:schemeClr val="tx2"/>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78986"/>
            <a:ext cx="4592365" cy="472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3528" y="5707018"/>
            <a:ext cx="8568952" cy="646331"/>
          </a:xfrm>
          <a:prstGeom prst="rect">
            <a:avLst/>
          </a:prstGeom>
          <a:noFill/>
        </p:spPr>
        <p:txBody>
          <a:bodyPr wrap="square" rtlCol="0">
            <a:spAutoFit/>
          </a:bodyPr>
          <a:lstStyle/>
          <a:p>
            <a:r>
              <a:rPr lang="en-US" b="1" dirty="0">
                <a:solidFill>
                  <a:schemeClr val="tx2"/>
                </a:solidFill>
              </a:rPr>
              <a:t>The present study provides substantial evidence </a:t>
            </a:r>
            <a:r>
              <a:rPr lang="en-US" b="1" dirty="0" smtClean="0">
                <a:solidFill>
                  <a:schemeClr val="tx2"/>
                </a:solidFill>
              </a:rPr>
              <a:t>of a </a:t>
            </a:r>
            <a:r>
              <a:rPr lang="en-US" b="1" dirty="0">
                <a:solidFill>
                  <a:schemeClr val="tx2"/>
                </a:solidFill>
              </a:rPr>
              <a:t>higher circulating n-3 </a:t>
            </a:r>
            <a:r>
              <a:rPr lang="en-US" b="1" dirty="0" smtClean="0">
                <a:solidFill>
                  <a:schemeClr val="tx2"/>
                </a:solidFill>
              </a:rPr>
              <a:t>PUFAs associated </a:t>
            </a:r>
            <a:r>
              <a:rPr lang="en-US" b="1" dirty="0">
                <a:solidFill>
                  <a:schemeClr val="tx2"/>
                </a:solidFill>
              </a:rPr>
              <a:t>with a lower </a:t>
            </a:r>
            <a:r>
              <a:rPr lang="en-US" b="1" dirty="0" err="1">
                <a:solidFill>
                  <a:schemeClr val="tx2"/>
                </a:solidFill>
              </a:rPr>
              <a:t>MetS</a:t>
            </a:r>
            <a:r>
              <a:rPr lang="en-US" b="1" dirty="0">
                <a:solidFill>
                  <a:schemeClr val="tx2"/>
                </a:solidFill>
              </a:rPr>
              <a:t> risk</a:t>
            </a:r>
            <a:endParaRPr lang="es-ES" b="1" dirty="0">
              <a:solidFill>
                <a:schemeClr val="tx2"/>
              </a:solidFill>
            </a:endParaRPr>
          </a:p>
        </p:txBody>
      </p:sp>
      <p:sp>
        <p:nvSpPr>
          <p:cNvPr id="4" name="3 CuadroTexto"/>
          <p:cNvSpPr txBox="1"/>
          <p:nvPr/>
        </p:nvSpPr>
        <p:spPr>
          <a:xfrm>
            <a:off x="1619672" y="6353349"/>
            <a:ext cx="5014706" cy="338554"/>
          </a:xfrm>
          <a:prstGeom prst="rect">
            <a:avLst/>
          </a:prstGeom>
          <a:noFill/>
        </p:spPr>
        <p:txBody>
          <a:bodyPr wrap="none" rtlCol="0">
            <a:spAutoFit/>
          </a:bodyPr>
          <a:lstStyle/>
          <a:p>
            <a:r>
              <a:rPr lang="es-ES" sz="1600" dirty="0" err="1" smtClean="0"/>
              <a:t>Guo</a:t>
            </a:r>
            <a:r>
              <a:rPr lang="es-ES" sz="1600" dirty="0" smtClean="0"/>
              <a:t> et al. </a:t>
            </a:r>
            <a:r>
              <a:rPr lang="fr-FR" sz="1600" dirty="0" smtClean="0"/>
              <a:t>Nutrients 2017, 9, 703; doi:10.3390/nu9070703</a:t>
            </a:r>
            <a:endParaRPr lang="es-ES" sz="1600" dirty="0"/>
          </a:p>
        </p:txBody>
      </p:sp>
    </p:spTree>
    <p:extLst>
      <p:ext uri="{BB962C8B-B14F-4D97-AF65-F5344CB8AC3E}">
        <p14:creationId xmlns:p14="http://schemas.microsoft.com/office/powerpoint/2010/main" val="194681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388" y="908050"/>
            <a:ext cx="8713787" cy="5262563"/>
          </a:xfrm>
          <a:prstGeom prst="rect">
            <a:avLst/>
          </a:prstGeom>
          <a:noFill/>
        </p:spPr>
        <p:txBody>
          <a:bodyPr>
            <a:spAutoFit/>
          </a:bodyPr>
          <a:lstStyle/>
          <a:p>
            <a:pPr marL="342900" indent="-342900">
              <a:buFont typeface="Wingdings" pitchFamily="2" charset="2"/>
              <a:buChar char="Ø"/>
              <a:defRPr/>
            </a:pPr>
            <a:r>
              <a:rPr lang="en-US" sz="2400" b="1" dirty="0">
                <a:solidFill>
                  <a:schemeClr val="tx2">
                    <a:lumMod val="75000"/>
                  </a:schemeClr>
                </a:solidFill>
                <a:latin typeface="Arial" charset="0"/>
                <a:cs typeface="Arial" charset="0"/>
              </a:rPr>
              <a:t>The health attributes of fish are most likely due in large part to n-3 LC-PUFAs. </a:t>
            </a:r>
          </a:p>
          <a:p>
            <a:pPr marL="342900" indent="-342900">
              <a:buFont typeface="Wingdings" pitchFamily="2" charset="2"/>
              <a:buChar char="Ø"/>
              <a:defRPr/>
            </a:pPr>
            <a:endParaRPr lang="en-US" sz="2400" b="1" dirty="0">
              <a:solidFill>
                <a:schemeClr val="tx2">
                  <a:lumMod val="75000"/>
                </a:schemeClr>
              </a:solidFill>
              <a:latin typeface="Arial" charset="0"/>
              <a:cs typeface="Arial" charset="0"/>
            </a:endParaRPr>
          </a:p>
          <a:p>
            <a:pPr marL="342900" indent="-342900">
              <a:buFont typeface="Wingdings" pitchFamily="2" charset="2"/>
              <a:buChar char="Ø"/>
              <a:defRPr/>
            </a:pPr>
            <a:r>
              <a:rPr lang="en-US" sz="2400" b="1" dirty="0">
                <a:solidFill>
                  <a:schemeClr val="tx2">
                    <a:lumMod val="75000"/>
                  </a:schemeClr>
                </a:solidFill>
                <a:latin typeface="Arial" charset="0"/>
                <a:cs typeface="Arial" charset="0"/>
              </a:rPr>
              <a:t>Fish contain other nutrients (e.g. protein, selenium, iodine, vitamin D, choline and </a:t>
            </a:r>
            <a:r>
              <a:rPr lang="en-US" sz="2400" b="1" dirty="0" err="1">
                <a:solidFill>
                  <a:schemeClr val="tx2">
                    <a:lumMod val="75000"/>
                  </a:schemeClr>
                </a:solidFill>
                <a:latin typeface="Arial" charset="0"/>
                <a:cs typeface="Arial" charset="0"/>
              </a:rPr>
              <a:t>taurine</a:t>
            </a:r>
            <a:r>
              <a:rPr lang="en-US" sz="2400" b="1" dirty="0">
                <a:solidFill>
                  <a:schemeClr val="tx2">
                    <a:lumMod val="75000"/>
                  </a:schemeClr>
                </a:solidFill>
                <a:latin typeface="Arial" charset="0"/>
                <a:cs typeface="Arial" charset="0"/>
              </a:rPr>
              <a:t>) that may also contribute to the health benefits of fish. </a:t>
            </a:r>
          </a:p>
          <a:p>
            <a:pPr marL="342900" indent="-342900">
              <a:buFont typeface="Wingdings" pitchFamily="2" charset="2"/>
              <a:buChar char="Ø"/>
              <a:defRPr/>
            </a:pPr>
            <a:endParaRPr lang="en-US" sz="2400" b="1" dirty="0">
              <a:solidFill>
                <a:schemeClr val="tx2">
                  <a:lumMod val="75000"/>
                </a:schemeClr>
              </a:solidFill>
              <a:latin typeface="Arial" charset="0"/>
              <a:cs typeface="Arial" charset="0"/>
            </a:endParaRPr>
          </a:p>
          <a:p>
            <a:pPr marL="342900" indent="-342900">
              <a:buFont typeface="Wingdings" pitchFamily="2" charset="2"/>
              <a:buChar char="Ø"/>
              <a:defRPr/>
            </a:pPr>
            <a:r>
              <a:rPr lang="en-US" sz="2400" b="1" dirty="0">
                <a:solidFill>
                  <a:schemeClr val="tx2">
                    <a:lumMod val="75000"/>
                  </a:schemeClr>
                </a:solidFill>
                <a:latin typeface="Arial" charset="0"/>
                <a:cs typeface="Arial" charset="0"/>
              </a:rPr>
              <a:t>The health effects of fish consumption may be greater than the sum of its individual constituents. </a:t>
            </a:r>
          </a:p>
          <a:p>
            <a:pPr marL="342900" indent="-342900">
              <a:buFont typeface="Wingdings" pitchFamily="2" charset="2"/>
              <a:buChar char="Ø"/>
              <a:defRPr/>
            </a:pPr>
            <a:endParaRPr lang="en-US" sz="2400" b="1" dirty="0">
              <a:solidFill>
                <a:schemeClr val="tx2">
                  <a:lumMod val="75000"/>
                </a:schemeClr>
              </a:solidFill>
              <a:latin typeface="Arial" charset="0"/>
              <a:cs typeface="Arial" charset="0"/>
            </a:endParaRPr>
          </a:p>
          <a:p>
            <a:pPr marL="342900" indent="-342900">
              <a:buFont typeface="Wingdings" pitchFamily="2" charset="2"/>
              <a:buChar char="Ø"/>
              <a:defRPr/>
            </a:pPr>
            <a:r>
              <a:rPr lang="en-US" sz="2400" b="1" dirty="0">
                <a:solidFill>
                  <a:schemeClr val="tx2">
                    <a:lumMod val="75000"/>
                  </a:schemeClr>
                </a:solidFill>
                <a:latin typeface="Arial" charset="0"/>
                <a:cs typeface="Arial" charset="0"/>
              </a:rPr>
              <a:t>Eating fish is also part of the cultural traditions of many peoples. In some countries, where viable options for substitute foods are extremely limited, fish is the major source of protein and other essential nutrients.</a:t>
            </a:r>
          </a:p>
        </p:txBody>
      </p:sp>
      <p:sp>
        <p:nvSpPr>
          <p:cNvPr id="3" name="2 CuadroTexto"/>
          <p:cNvSpPr txBox="1"/>
          <p:nvPr/>
        </p:nvSpPr>
        <p:spPr>
          <a:xfrm>
            <a:off x="2123728" y="253091"/>
            <a:ext cx="4537100" cy="461665"/>
          </a:xfrm>
          <a:prstGeom prst="rect">
            <a:avLst/>
          </a:prstGeom>
          <a:noFill/>
        </p:spPr>
        <p:txBody>
          <a:bodyPr wrap="square">
            <a:spAutoFit/>
          </a:bodyPr>
          <a:lstStyle/>
          <a:p>
            <a:pPr>
              <a:defRPr/>
            </a:pPr>
            <a:r>
              <a:rPr lang="es-ES" sz="2400" b="1" dirty="0" smtClean="0">
                <a:solidFill>
                  <a:schemeClr val="tx2"/>
                </a:solidFill>
                <a:cs typeface="Arial" charset="0"/>
              </a:rPr>
              <a:t>BENEFITS OF FISH CONSUMPTION</a:t>
            </a:r>
            <a:endParaRPr lang="es-ES" sz="2400" b="1" dirty="0">
              <a:solidFill>
                <a:schemeClr val="tx2"/>
              </a:solidFill>
              <a:cs typeface="Arial" charset="0"/>
            </a:endParaRPr>
          </a:p>
        </p:txBody>
      </p:sp>
      <p:sp>
        <p:nvSpPr>
          <p:cNvPr id="22532" name="3 CuadroTexto"/>
          <p:cNvSpPr txBox="1">
            <a:spLocks noChangeArrowheads="1"/>
          </p:cNvSpPr>
          <p:nvPr/>
        </p:nvSpPr>
        <p:spPr bwMode="auto">
          <a:xfrm>
            <a:off x="539750" y="6405563"/>
            <a:ext cx="6032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s-ES" altLang="es-ES" sz="1800" dirty="0">
                <a:latin typeface="Arial" pitchFamily="34" charset="0"/>
              </a:rPr>
              <a:t>Gil A, Gil F. </a:t>
            </a:r>
            <a:r>
              <a:rPr lang="es-ES" altLang="es-ES" sz="1800" dirty="0" err="1">
                <a:latin typeface="Arial" pitchFamily="34" charset="0"/>
              </a:rPr>
              <a:t>Benefits</a:t>
            </a:r>
            <a:r>
              <a:rPr lang="es-ES" altLang="es-ES" sz="1800" dirty="0">
                <a:latin typeface="Arial" pitchFamily="34" charset="0"/>
              </a:rPr>
              <a:t> vs </a:t>
            </a:r>
            <a:r>
              <a:rPr lang="es-ES" altLang="es-ES" sz="1800" dirty="0" err="1">
                <a:latin typeface="Arial" pitchFamily="34" charset="0"/>
              </a:rPr>
              <a:t>risks</a:t>
            </a:r>
            <a:r>
              <a:rPr lang="es-ES" altLang="es-ES" sz="1800" dirty="0">
                <a:latin typeface="Arial" pitchFamily="34" charset="0"/>
              </a:rPr>
              <a:t> of </a:t>
            </a:r>
            <a:r>
              <a:rPr lang="es-ES" altLang="es-ES" sz="1800" dirty="0" err="1">
                <a:latin typeface="Arial" pitchFamily="34" charset="0"/>
              </a:rPr>
              <a:t>fihs</a:t>
            </a:r>
            <a:r>
              <a:rPr lang="es-ES" altLang="es-ES" sz="1800" dirty="0">
                <a:latin typeface="Arial" pitchFamily="34" charset="0"/>
              </a:rPr>
              <a:t> </a:t>
            </a:r>
            <a:r>
              <a:rPr lang="es-ES" altLang="es-ES" sz="1800" dirty="0" err="1">
                <a:latin typeface="Arial" pitchFamily="34" charset="0"/>
              </a:rPr>
              <a:t>intake</a:t>
            </a:r>
            <a:r>
              <a:rPr lang="es-ES" altLang="es-ES" sz="1800" dirty="0">
                <a:latin typeface="Arial" pitchFamily="34" charset="0"/>
              </a:rPr>
              <a:t>. Br J </a:t>
            </a:r>
            <a:r>
              <a:rPr lang="es-ES" altLang="es-ES" sz="1800" dirty="0" err="1">
                <a:latin typeface="Arial" pitchFamily="34" charset="0"/>
              </a:rPr>
              <a:t>Nutr</a:t>
            </a:r>
            <a:r>
              <a:rPr lang="es-ES" altLang="es-ES" sz="1800" dirty="0">
                <a:latin typeface="Arial" pitchFamily="34" charset="0"/>
              </a:rPr>
              <a:t> </a:t>
            </a:r>
            <a:r>
              <a:rPr lang="es-ES" altLang="es-ES" sz="1800" dirty="0" smtClean="0">
                <a:latin typeface="Arial" pitchFamily="34" charset="0"/>
              </a:rPr>
              <a:t>2015</a:t>
            </a:r>
            <a:endParaRPr lang="es-ES" altLang="es-ES" sz="1800" dirty="0">
              <a:latin typeface="Arial" pitchFamily="34" charset="0"/>
            </a:endParaRPr>
          </a:p>
        </p:txBody>
      </p:sp>
    </p:spTree>
    <p:extLst>
      <p:ext uri="{BB962C8B-B14F-4D97-AF65-F5344CB8AC3E}">
        <p14:creationId xmlns:p14="http://schemas.microsoft.com/office/powerpoint/2010/main" val="535030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336704" cy="201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55576" y="3068960"/>
            <a:ext cx="7632848" cy="3323987"/>
          </a:xfrm>
          <a:prstGeom prst="rect">
            <a:avLst/>
          </a:prstGeom>
          <a:noFill/>
        </p:spPr>
        <p:txBody>
          <a:bodyPr wrap="square" rtlCol="0">
            <a:spAutoFit/>
          </a:bodyPr>
          <a:lstStyle/>
          <a:p>
            <a:endParaRPr lang="es-ES" dirty="0"/>
          </a:p>
          <a:p>
            <a:pPr marL="342900" indent="-342900">
              <a:buFont typeface="Wingdings" pitchFamily="2" charset="2"/>
              <a:buChar char="Ø"/>
            </a:pPr>
            <a:r>
              <a:rPr lang="en-US" sz="2400" b="1" dirty="0" smtClean="0">
                <a:solidFill>
                  <a:schemeClr val="tx2"/>
                </a:solidFill>
              </a:rPr>
              <a:t>4356 </a:t>
            </a:r>
            <a:r>
              <a:rPr lang="en-US" sz="2400" b="1" dirty="0">
                <a:solidFill>
                  <a:schemeClr val="tx2"/>
                </a:solidFill>
              </a:rPr>
              <a:t>American young </a:t>
            </a:r>
            <a:r>
              <a:rPr lang="en-US" sz="2400" b="1" dirty="0" smtClean="0">
                <a:solidFill>
                  <a:schemeClr val="tx2"/>
                </a:solidFill>
              </a:rPr>
              <a:t>adults, free from </a:t>
            </a:r>
            <a:r>
              <a:rPr lang="en-US" sz="2400" b="1" dirty="0" err="1" smtClean="0">
                <a:solidFill>
                  <a:schemeClr val="tx2"/>
                </a:solidFill>
              </a:rPr>
              <a:t>MetS</a:t>
            </a:r>
            <a:r>
              <a:rPr lang="en-US" sz="2400" b="1" dirty="0" smtClean="0">
                <a:solidFill>
                  <a:schemeClr val="tx2"/>
                </a:solidFill>
              </a:rPr>
              <a:t> and diabetes at baseline, prospectively followed  for 25 </a:t>
            </a:r>
            <a:r>
              <a:rPr lang="en-US" sz="2400" b="1" dirty="0" err="1" smtClean="0">
                <a:solidFill>
                  <a:schemeClr val="tx2"/>
                </a:solidFill>
              </a:rPr>
              <a:t>yrs</a:t>
            </a:r>
            <a:r>
              <a:rPr lang="en-US" sz="2400" b="1" dirty="0" smtClean="0">
                <a:solidFill>
                  <a:schemeClr val="tx2"/>
                </a:solidFill>
              </a:rPr>
              <a:t> for </a:t>
            </a:r>
            <a:r>
              <a:rPr lang="en-US" sz="2400" b="1" dirty="0">
                <a:solidFill>
                  <a:schemeClr val="tx2"/>
                </a:solidFill>
              </a:rPr>
              <a:t>incident </a:t>
            </a:r>
            <a:r>
              <a:rPr lang="en-US" sz="2400" b="1" dirty="0" err="1">
                <a:solidFill>
                  <a:schemeClr val="tx2"/>
                </a:solidFill>
              </a:rPr>
              <a:t>MetS</a:t>
            </a:r>
            <a:r>
              <a:rPr lang="en-US" sz="2400" b="1" dirty="0">
                <a:solidFill>
                  <a:schemeClr val="tx2"/>
                </a:solidFill>
              </a:rPr>
              <a:t> and its components in relation to fish and </a:t>
            </a:r>
            <a:r>
              <a:rPr lang="en-US" sz="2400" b="1" dirty="0" smtClean="0">
                <a:solidFill>
                  <a:schemeClr val="tx2"/>
                </a:solidFill>
              </a:rPr>
              <a:t>n-3 LC-PUFA </a:t>
            </a:r>
            <a:r>
              <a:rPr lang="en-US" sz="2400" b="1" dirty="0">
                <a:solidFill>
                  <a:schemeClr val="tx2"/>
                </a:solidFill>
              </a:rPr>
              <a:t>intake </a:t>
            </a:r>
            <a:endParaRPr lang="en-US" sz="2400" b="1" dirty="0" smtClean="0">
              <a:solidFill>
                <a:schemeClr val="tx2"/>
              </a:solidFill>
            </a:endParaRPr>
          </a:p>
          <a:p>
            <a:pPr marL="342900" indent="-342900">
              <a:buFont typeface="Wingdings" pitchFamily="2" charset="2"/>
              <a:buChar char="Ø"/>
            </a:pPr>
            <a:endParaRPr lang="en-US" sz="2400" b="1" dirty="0">
              <a:solidFill>
                <a:schemeClr val="tx2"/>
              </a:solidFill>
            </a:endParaRPr>
          </a:p>
          <a:p>
            <a:pPr marL="342900" indent="-342900">
              <a:buFont typeface="Wingdings" pitchFamily="2" charset="2"/>
              <a:buChar char="Ø"/>
            </a:pPr>
            <a:r>
              <a:rPr lang="en-US" sz="2400" b="1" dirty="0" smtClean="0">
                <a:solidFill>
                  <a:schemeClr val="tx2"/>
                </a:solidFill>
              </a:rPr>
              <a:t>Intakes of n-3 LC-PUFAs and non-fried fish in young adulthood are inversely associated with the incidence of </a:t>
            </a:r>
            <a:r>
              <a:rPr lang="en-US" sz="2400" b="1" dirty="0" err="1" smtClean="0">
                <a:solidFill>
                  <a:schemeClr val="tx2"/>
                </a:solidFill>
              </a:rPr>
              <a:t>MetS</a:t>
            </a:r>
            <a:r>
              <a:rPr lang="en-US" sz="2400" b="1" dirty="0" smtClean="0">
                <a:solidFill>
                  <a:schemeClr val="tx2"/>
                </a:solidFill>
              </a:rPr>
              <a:t> later in life.</a:t>
            </a:r>
            <a:endParaRPr lang="es-ES" sz="2400" b="1" dirty="0">
              <a:solidFill>
                <a:schemeClr val="tx2"/>
              </a:solidFill>
            </a:endParaRPr>
          </a:p>
        </p:txBody>
      </p:sp>
    </p:spTree>
    <p:extLst>
      <p:ext uri="{BB962C8B-B14F-4D97-AF65-F5344CB8AC3E}">
        <p14:creationId xmlns:p14="http://schemas.microsoft.com/office/powerpoint/2010/main" val="1041533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842963"/>
            <a:ext cx="715327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5496" y="48775"/>
            <a:ext cx="9144000" cy="830997"/>
          </a:xfrm>
          <a:prstGeom prst="rect">
            <a:avLst/>
          </a:prstGeom>
          <a:noFill/>
          <a:effectLst/>
        </p:spPr>
        <p:txBody>
          <a:bodyPr wrap="square" rtlCol="0">
            <a:spAutoFit/>
          </a:bodyPr>
          <a:lstStyle/>
          <a:p>
            <a:pPr algn="ctr"/>
            <a:r>
              <a:rPr lang="es-ES" sz="2400" b="1" dirty="0" smtClean="0">
                <a:solidFill>
                  <a:schemeClr val="tx2"/>
                </a:solidFill>
              </a:rPr>
              <a:t>NOVEL MEDIATORS OF INFLAMMATION RESOLUTION DERIVED FROM </a:t>
            </a:r>
          </a:p>
          <a:p>
            <a:pPr algn="ctr"/>
            <a:r>
              <a:rPr lang="es-ES" sz="2400" b="1" dirty="0" smtClean="0">
                <a:solidFill>
                  <a:schemeClr val="tx2"/>
                </a:solidFill>
              </a:rPr>
              <a:t>n-3 LC-PUFAS</a:t>
            </a:r>
            <a:endParaRPr lang="es-ES" sz="2400" b="1" dirty="0">
              <a:solidFill>
                <a:schemeClr val="tx2"/>
              </a:solidFill>
            </a:endParaRPr>
          </a:p>
        </p:txBody>
      </p:sp>
      <p:sp>
        <p:nvSpPr>
          <p:cNvPr id="4" name="3 CuadroTexto"/>
          <p:cNvSpPr txBox="1"/>
          <p:nvPr/>
        </p:nvSpPr>
        <p:spPr>
          <a:xfrm>
            <a:off x="323528" y="6270897"/>
            <a:ext cx="8928992" cy="338554"/>
          </a:xfrm>
          <a:prstGeom prst="rect">
            <a:avLst/>
          </a:prstGeom>
          <a:noFill/>
        </p:spPr>
        <p:txBody>
          <a:bodyPr wrap="square" rtlCol="0">
            <a:spAutoFit/>
          </a:bodyPr>
          <a:lstStyle/>
          <a:p>
            <a:r>
              <a:rPr lang="es-ES" sz="1600" dirty="0" err="1" smtClean="0"/>
              <a:t>Serhan</a:t>
            </a:r>
            <a:r>
              <a:rPr lang="es-ES" sz="1600" dirty="0" smtClean="0"/>
              <a:t> CN. </a:t>
            </a:r>
            <a:r>
              <a:rPr lang="en-US" sz="1600" dirty="0" smtClean="0"/>
              <a:t>The American Journal of Pathology, Vol. 177, No. 4, October 2010</a:t>
            </a:r>
            <a:endParaRPr lang="es-ES" sz="16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876300"/>
            <a:ext cx="75533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61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ars.els-cdn.com/content/image/1-s2.0-S0092867410008883-fx1_lr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6" t="3297" r="1652" b="6637"/>
          <a:stretch/>
        </p:blipFill>
        <p:spPr bwMode="auto">
          <a:xfrm>
            <a:off x="2123728" y="1088136"/>
            <a:ext cx="5175504" cy="490118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153506"/>
            <a:ext cx="7776864" cy="646331"/>
          </a:xfrm>
          <a:prstGeom prst="rect">
            <a:avLst/>
          </a:prstGeom>
          <a:noFill/>
        </p:spPr>
        <p:txBody>
          <a:bodyPr wrap="square" rtlCol="0">
            <a:spAutoFit/>
          </a:bodyPr>
          <a:lstStyle/>
          <a:p>
            <a:pPr algn="ctr"/>
            <a:r>
              <a:rPr lang="en-US" b="1" dirty="0" smtClean="0">
                <a:solidFill>
                  <a:schemeClr val="tx2"/>
                </a:solidFill>
              </a:rPr>
              <a:t>GPR120 IS AN OMEGA-3 FATTY ACID RECEPTOR MEDIATING POTENT ANTI-INFLAMMATORY AND INSULIN-SENSITIZING EFFECTS</a:t>
            </a:r>
            <a:endParaRPr lang="es-ES" b="1" dirty="0">
              <a:solidFill>
                <a:schemeClr val="tx2"/>
              </a:solidFill>
            </a:endParaRPr>
          </a:p>
        </p:txBody>
      </p:sp>
      <p:sp>
        <p:nvSpPr>
          <p:cNvPr id="3" name="2 CuadroTexto"/>
          <p:cNvSpPr txBox="1"/>
          <p:nvPr/>
        </p:nvSpPr>
        <p:spPr>
          <a:xfrm>
            <a:off x="899592" y="6381328"/>
            <a:ext cx="3620094" cy="369332"/>
          </a:xfrm>
          <a:prstGeom prst="rect">
            <a:avLst/>
          </a:prstGeom>
          <a:noFill/>
        </p:spPr>
        <p:txBody>
          <a:bodyPr wrap="none" rtlCol="0">
            <a:spAutoFit/>
          </a:bodyPr>
          <a:lstStyle/>
          <a:p>
            <a:r>
              <a:rPr lang="es-ES" dirty="0" smtClean="0"/>
              <a:t>Oh DA et al. </a:t>
            </a:r>
            <a:r>
              <a:rPr lang="nb-NO" dirty="0" smtClean="0"/>
              <a:t>Cell 2010;142: 687–698</a:t>
            </a:r>
            <a:endParaRPr lang="es-ES" dirty="0"/>
          </a:p>
        </p:txBody>
      </p:sp>
    </p:spTree>
    <p:extLst>
      <p:ext uri="{BB962C8B-B14F-4D97-AF65-F5344CB8AC3E}">
        <p14:creationId xmlns:p14="http://schemas.microsoft.com/office/powerpoint/2010/main" val="3636202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rs.els-cdn.com/content/image/1-s2.0-S0014299915004586-gr1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36712"/>
            <a:ext cx="7112577" cy="544665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41312" y="6476152"/>
            <a:ext cx="4073231" cy="369332"/>
          </a:xfrm>
          <a:prstGeom prst="rect">
            <a:avLst/>
          </a:prstGeom>
          <a:noFill/>
        </p:spPr>
        <p:txBody>
          <a:bodyPr wrap="none" rtlCol="0">
            <a:spAutoFit/>
          </a:bodyPr>
          <a:lstStyle/>
          <a:p>
            <a:r>
              <a:rPr lang="es-ES" dirty="0" err="1" smtClean="0"/>
              <a:t>Im</a:t>
            </a:r>
            <a:r>
              <a:rPr lang="es-ES" dirty="0" smtClean="0"/>
              <a:t> DG.</a:t>
            </a:r>
            <a:r>
              <a:rPr lang="en-US" dirty="0" smtClean="0"/>
              <a:t> </a:t>
            </a:r>
            <a:r>
              <a:rPr lang="en-US" dirty="0" err="1" smtClean="0"/>
              <a:t>Eur</a:t>
            </a:r>
            <a:r>
              <a:rPr lang="en-US" dirty="0" smtClean="0"/>
              <a:t> J </a:t>
            </a:r>
            <a:r>
              <a:rPr lang="en-US" dirty="0" err="1" smtClean="0"/>
              <a:t>Pharmacol</a:t>
            </a:r>
            <a:r>
              <a:rPr lang="en-US" dirty="0" smtClean="0"/>
              <a:t> 2016; 785: 36–43</a:t>
            </a:r>
            <a:endParaRPr lang="es-ES" dirty="0"/>
          </a:p>
        </p:txBody>
      </p:sp>
      <p:sp>
        <p:nvSpPr>
          <p:cNvPr id="3" name="2 CuadroTexto"/>
          <p:cNvSpPr txBox="1"/>
          <p:nvPr/>
        </p:nvSpPr>
        <p:spPr>
          <a:xfrm>
            <a:off x="179512" y="260648"/>
            <a:ext cx="8886215" cy="461665"/>
          </a:xfrm>
          <a:prstGeom prst="rect">
            <a:avLst/>
          </a:prstGeom>
          <a:noFill/>
        </p:spPr>
        <p:txBody>
          <a:bodyPr wrap="none" rtlCol="0">
            <a:spAutoFit/>
          </a:bodyPr>
          <a:lstStyle/>
          <a:p>
            <a:r>
              <a:rPr lang="en-US" sz="2400" b="1" dirty="0" smtClean="0">
                <a:solidFill>
                  <a:schemeClr val="tx2"/>
                </a:solidFill>
              </a:rPr>
              <a:t>Functions of omega-3 fatty acids and FFA4 (GPR120) in macrophages</a:t>
            </a:r>
            <a:endParaRPr lang="es-ES" sz="2400" b="1" dirty="0">
              <a:solidFill>
                <a:schemeClr val="tx2"/>
              </a:solidFill>
            </a:endParaRPr>
          </a:p>
        </p:txBody>
      </p:sp>
    </p:spTree>
    <p:extLst>
      <p:ext uri="{BB962C8B-B14F-4D97-AF65-F5344CB8AC3E}">
        <p14:creationId xmlns:p14="http://schemas.microsoft.com/office/powerpoint/2010/main" val="3226476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42339"/>
            <a:ext cx="3575466" cy="461665"/>
          </a:xfrm>
          <a:prstGeom prst="rect">
            <a:avLst/>
          </a:prstGeom>
          <a:noFill/>
        </p:spPr>
        <p:txBody>
          <a:bodyPr wrap="none" rtlCol="0">
            <a:spAutoFit/>
          </a:bodyPr>
          <a:lstStyle/>
          <a:p>
            <a:r>
              <a:rPr lang="es-ES" sz="2400" b="1" dirty="0" smtClean="0">
                <a:solidFill>
                  <a:schemeClr val="tx2"/>
                </a:solidFill>
              </a:rPr>
              <a:t>MESSAGES TO TAKE HOME</a:t>
            </a:r>
            <a:endParaRPr lang="es-ES" sz="2400" b="1" dirty="0">
              <a:solidFill>
                <a:schemeClr val="tx2"/>
              </a:solidFill>
            </a:endParaRPr>
          </a:p>
        </p:txBody>
      </p:sp>
      <p:sp>
        <p:nvSpPr>
          <p:cNvPr id="3" name="2 CuadroTexto"/>
          <p:cNvSpPr txBox="1"/>
          <p:nvPr/>
        </p:nvSpPr>
        <p:spPr>
          <a:xfrm>
            <a:off x="279128" y="604004"/>
            <a:ext cx="8640960" cy="6247864"/>
          </a:xfrm>
          <a:prstGeom prst="rect">
            <a:avLst/>
          </a:prstGeom>
          <a:noFill/>
        </p:spPr>
        <p:txBody>
          <a:bodyPr wrap="square" rtlCol="0">
            <a:spAutoFit/>
          </a:bodyPr>
          <a:lstStyle/>
          <a:p>
            <a:pPr marL="342900" indent="-342900">
              <a:buFont typeface="Wingdings" pitchFamily="2" charset="2"/>
              <a:buChar char="Ø"/>
            </a:pPr>
            <a:r>
              <a:rPr lang="en-US" sz="2000" b="1" dirty="0" smtClean="0">
                <a:solidFill>
                  <a:schemeClr val="tx2"/>
                </a:solidFill>
              </a:rPr>
              <a:t>Fish consumption has no appreciable association with body-weight gain. Hence it does not contribute to overweight or obesity</a:t>
            </a:r>
          </a:p>
          <a:p>
            <a:pPr marL="342900" indent="-342900">
              <a:buFont typeface="Wingdings" pitchFamily="2" charset="2"/>
              <a:buChar char="Ø"/>
            </a:pPr>
            <a:endParaRPr lang="en-US" sz="2000" b="1" dirty="0">
              <a:solidFill>
                <a:schemeClr val="tx2"/>
              </a:solidFill>
            </a:endParaRPr>
          </a:p>
          <a:p>
            <a:pPr marL="342900" indent="-342900">
              <a:buSzPts val="2000"/>
              <a:buFont typeface="Wingdings" pitchFamily="2" charset="2"/>
              <a:buChar char="Ø"/>
            </a:pPr>
            <a:r>
              <a:rPr lang="en-US" sz="2000" b="1" dirty="0" smtClean="0">
                <a:solidFill>
                  <a:schemeClr val="tx2"/>
                </a:solidFill>
              </a:rPr>
              <a:t>Fish consumption may moderately contribute to reduce body weight, body mass index and  waist circumference, but is does not modify fat mass and lean body mass. However, current </a:t>
            </a:r>
            <a:r>
              <a:rPr lang="en-US" sz="2000" b="1" dirty="0">
                <a:solidFill>
                  <a:schemeClr val="tx2"/>
                </a:solidFill>
              </a:rPr>
              <a:t>evidence cannot support an exact anti-obesity role of n-3 polyunsaturated fatty acids (PUFAs) in overweight/obese subjects. </a:t>
            </a:r>
            <a:endParaRPr lang="en-US" sz="2000" b="1" dirty="0" smtClean="0">
              <a:solidFill>
                <a:schemeClr val="tx2"/>
              </a:solidFill>
            </a:endParaRPr>
          </a:p>
          <a:p>
            <a:pPr marL="342900" indent="-342900">
              <a:buSzPts val="2000"/>
              <a:buFont typeface="Wingdings" pitchFamily="2" charset="2"/>
              <a:buChar char="Ø"/>
            </a:pPr>
            <a:endParaRPr lang="en-US" sz="2000" b="1" dirty="0">
              <a:solidFill>
                <a:schemeClr val="tx2"/>
              </a:solidFill>
            </a:endParaRPr>
          </a:p>
          <a:p>
            <a:pPr marL="342900" indent="-342900">
              <a:buSzPts val="2000"/>
              <a:buFont typeface="Wingdings" pitchFamily="2" charset="2"/>
              <a:buChar char="Ø"/>
            </a:pPr>
            <a:r>
              <a:rPr lang="en-US" sz="2000" b="1" dirty="0" smtClean="0">
                <a:solidFill>
                  <a:schemeClr val="tx2"/>
                </a:solidFill>
              </a:rPr>
              <a:t>Fish consumption and n-3 LC-PUFA supplementation produces a reduction of fasting blood TG but not total, HDL or LDL cholesterol in </a:t>
            </a:r>
            <a:r>
              <a:rPr lang="en-US" sz="2000" b="1" dirty="0" err="1" smtClean="0">
                <a:solidFill>
                  <a:schemeClr val="tx2"/>
                </a:solidFill>
              </a:rPr>
              <a:t>hyperlipidemic</a:t>
            </a:r>
            <a:r>
              <a:rPr lang="en-US" sz="2000" b="1" dirty="0" smtClean="0">
                <a:solidFill>
                  <a:schemeClr val="tx2"/>
                </a:solidFill>
              </a:rPr>
              <a:t> subjects. </a:t>
            </a:r>
          </a:p>
          <a:p>
            <a:pPr marL="342900" indent="-342900">
              <a:buSzPts val="2000"/>
              <a:buFont typeface="Wingdings" pitchFamily="2" charset="2"/>
              <a:buChar char="Ø"/>
            </a:pPr>
            <a:endParaRPr lang="en-US" sz="2000" b="1" dirty="0">
              <a:solidFill>
                <a:schemeClr val="tx2"/>
              </a:solidFill>
            </a:endParaRPr>
          </a:p>
          <a:p>
            <a:pPr marL="342900" indent="-342900">
              <a:buSzPts val="2000"/>
              <a:buFont typeface="Wingdings" pitchFamily="2" charset="2"/>
              <a:buChar char="Ø"/>
            </a:pPr>
            <a:r>
              <a:rPr lang="en-US" sz="2000" b="1" dirty="0" smtClean="0">
                <a:solidFill>
                  <a:schemeClr val="tx2"/>
                </a:solidFill>
              </a:rPr>
              <a:t>A modest inverse association between fish consumption or n-3 LC-PUFA intake and risk of </a:t>
            </a:r>
            <a:r>
              <a:rPr lang="en-US" sz="2000" b="1" dirty="0" err="1" smtClean="0">
                <a:solidFill>
                  <a:schemeClr val="tx2"/>
                </a:solidFill>
              </a:rPr>
              <a:t>MetS</a:t>
            </a:r>
            <a:r>
              <a:rPr lang="en-US" sz="2000" b="1" dirty="0" smtClean="0">
                <a:solidFill>
                  <a:schemeClr val="tx2"/>
                </a:solidFill>
              </a:rPr>
              <a:t>, a well known comorbidity of obesity,  has been observed when combining available data from prospective cohort studies, but not the cross-sectional studies</a:t>
            </a:r>
          </a:p>
          <a:p>
            <a:pPr marL="342900" indent="-342900">
              <a:buSzPts val="2000"/>
              <a:buFont typeface="Wingdings" pitchFamily="2" charset="2"/>
              <a:buChar char="Ø"/>
            </a:pPr>
            <a:endParaRPr lang="en-US" sz="2000" b="1" dirty="0">
              <a:solidFill>
                <a:schemeClr val="tx2"/>
              </a:solidFill>
            </a:endParaRPr>
          </a:p>
          <a:p>
            <a:pPr marL="342900" indent="-342900">
              <a:buSzPts val="2000"/>
              <a:buFont typeface="Wingdings" pitchFamily="2" charset="2"/>
              <a:buChar char="Ø"/>
            </a:pPr>
            <a:r>
              <a:rPr lang="en-US" sz="2000" b="1" dirty="0" smtClean="0">
                <a:solidFill>
                  <a:schemeClr val="tx2"/>
                </a:solidFill>
              </a:rPr>
              <a:t>The anti-inflammatory actions of n-3 LC-PUFA seem to play a key role in the preventive action of fish against obesity and metabolic syndrome</a:t>
            </a:r>
            <a:endParaRPr lang="es-ES" sz="2000" b="1" dirty="0">
              <a:solidFill>
                <a:schemeClr val="tx2"/>
              </a:solidFill>
            </a:endParaRPr>
          </a:p>
        </p:txBody>
      </p:sp>
    </p:spTree>
    <p:extLst>
      <p:ext uri="{BB962C8B-B14F-4D97-AF65-F5344CB8AC3E}">
        <p14:creationId xmlns:p14="http://schemas.microsoft.com/office/powerpoint/2010/main" val="2482685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ppData\Local\Temp\Rar$DI00.809\alhambra_1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333"/>
          <a:stretch/>
        </p:blipFill>
        <p:spPr bwMode="auto">
          <a:xfrm>
            <a:off x="0" y="764704"/>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764823" y="1412776"/>
            <a:ext cx="3092321" cy="646331"/>
          </a:xfrm>
          <a:prstGeom prst="rect">
            <a:avLst/>
          </a:prstGeom>
          <a:noFill/>
        </p:spPr>
        <p:txBody>
          <a:bodyPr wrap="none" rtlCol="0">
            <a:spAutoFit/>
          </a:bodyPr>
          <a:lstStyle/>
          <a:p>
            <a:r>
              <a:rPr lang="es-ES" sz="3600" b="1" dirty="0" smtClean="0">
                <a:solidFill>
                  <a:srgbClr val="FFFF00"/>
                </a:solidFill>
              </a:rPr>
              <a:t>MANY THANKS</a:t>
            </a:r>
            <a:endParaRPr lang="es-ES" sz="3600" b="1" dirty="0">
              <a:solidFill>
                <a:srgbClr val="FFFF00"/>
              </a:solidFill>
            </a:endParaRPr>
          </a:p>
        </p:txBody>
      </p:sp>
    </p:spTree>
    <p:extLst>
      <p:ext uri="{BB962C8B-B14F-4D97-AF65-F5344CB8AC3E}">
        <p14:creationId xmlns:p14="http://schemas.microsoft.com/office/powerpoint/2010/main" val="578516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4" y="260648"/>
            <a:ext cx="9036496" cy="222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2564904"/>
            <a:ext cx="8227860" cy="2616101"/>
          </a:xfrm>
          <a:prstGeom prst="rect">
            <a:avLst/>
          </a:prstGeom>
          <a:noFill/>
        </p:spPr>
        <p:txBody>
          <a:bodyPr wrap="square" rtlCol="0">
            <a:spAutoFit/>
          </a:bodyPr>
          <a:lstStyle/>
          <a:p>
            <a:endParaRPr lang="en-US" sz="2400" b="1" dirty="0" smtClean="0">
              <a:solidFill>
                <a:schemeClr val="tx2"/>
              </a:solidFill>
            </a:endParaRPr>
          </a:p>
          <a:p>
            <a:pPr marL="342900" indent="-342900">
              <a:buFont typeface="Wingdings" pitchFamily="2" charset="2"/>
              <a:buChar char="Ø"/>
            </a:pPr>
            <a:r>
              <a:rPr lang="en-US" sz="2800" b="1" dirty="0" smtClean="0">
                <a:solidFill>
                  <a:schemeClr val="tx2"/>
                </a:solidFill>
              </a:rPr>
              <a:t>For major health outcomes among adults, the vast majority of epidemiological studies have proven that the benefits of fish intake exceed the potential risks with the exception of a few selected species in sensitive populations</a:t>
            </a:r>
            <a:endParaRPr lang="es-ES" sz="2800" b="1" dirty="0">
              <a:solidFill>
                <a:schemeClr val="tx2"/>
              </a:solidFill>
            </a:endParaRPr>
          </a:p>
        </p:txBody>
      </p:sp>
    </p:spTree>
    <p:extLst>
      <p:ext uri="{BB962C8B-B14F-4D97-AF65-F5344CB8AC3E}">
        <p14:creationId xmlns:p14="http://schemas.microsoft.com/office/powerpoint/2010/main" val="354302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5056" y="0"/>
            <a:ext cx="9073008" cy="830997"/>
          </a:xfrm>
          <a:prstGeom prst="rect">
            <a:avLst/>
          </a:prstGeom>
          <a:solidFill>
            <a:schemeClr val="bg1">
              <a:lumMod val="95000"/>
            </a:schemeClr>
          </a:solidFill>
          <a:ln w="12700" cap="sq">
            <a:no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lgn="ctr">
              <a:defRPr/>
            </a:pPr>
            <a:r>
              <a:rPr lang="es-ES_tradnl" sz="2400" b="1" dirty="0" smtClean="0">
                <a:solidFill>
                  <a:schemeClr val="tx2"/>
                </a:solidFill>
                <a:cs typeface="Arial" charset="0"/>
              </a:rPr>
              <a:t>HOW DOES FISH CONSUMPTION AFFECT BODY WEIGHT AND OBESITY AND ITS COMORBIDITIES?</a:t>
            </a:r>
            <a:endParaRPr lang="es-ES" sz="2400" b="1" dirty="0">
              <a:solidFill>
                <a:schemeClr val="tx2"/>
              </a:solidFill>
              <a:cs typeface="Arial" charset="0"/>
            </a:endParaRPr>
          </a:p>
        </p:txBody>
      </p:sp>
      <p:grpSp>
        <p:nvGrpSpPr>
          <p:cNvPr id="2" name="1 Grupo"/>
          <p:cNvGrpSpPr/>
          <p:nvPr/>
        </p:nvGrpSpPr>
        <p:grpSpPr>
          <a:xfrm>
            <a:off x="369888" y="968439"/>
            <a:ext cx="8224837" cy="5583237"/>
            <a:chOff x="369888" y="703263"/>
            <a:chExt cx="8224837" cy="5583237"/>
          </a:xfrm>
        </p:grpSpPr>
        <p:grpSp>
          <p:nvGrpSpPr>
            <p:cNvPr id="17410" name="6 Grupo"/>
            <p:cNvGrpSpPr>
              <a:grpSpLocks/>
            </p:cNvGrpSpPr>
            <p:nvPr/>
          </p:nvGrpSpPr>
          <p:grpSpPr bwMode="auto">
            <a:xfrm>
              <a:off x="369888" y="703263"/>
              <a:ext cx="8189912" cy="5583237"/>
              <a:chOff x="71438" y="142852"/>
              <a:chExt cx="8715404" cy="6643711"/>
            </a:xfrm>
          </p:grpSpPr>
          <p:pic>
            <p:nvPicPr>
              <p:cNvPr id="17413" name="Picture 2" descr="http://u.univision.com/contentroot/uol/art/images/vida/salud/2008/03/dieta_atlantic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76213"/>
                <a:ext cx="46053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www.iberimage.com/fotos/2PO_1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714750"/>
                <a:ext cx="460216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http://www.spain.info/TurSpainWeb/Images/Recursos/V1norm/Reports/DietaMediterranea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8" y="142852"/>
                <a:ext cx="3786214" cy="350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5"/>
            <p:cNvPicPr>
              <a:picLocks noChangeArrowheads="1"/>
            </p:cNvPicPr>
            <p:nvPr/>
          </p:nvPicPr>
          <p:blipFill>
            <a:blip r:embed="rId5" cstate="print">
              <a:extLst>
                <a:ext uri="{28A0092B-C50C-407E-A947-70E740481C1C}">
                  <a14:useLocalDpi xmlns:a14="http://schemas.microsoft.com/office/drawing/2010/main" val="0"/>
                </a:ext>
              </a:extLst>
            </a:blip>
            <a:srcRect r="1662" b="2000"/>
            <a:stretch>
              <a:fillRect/>
            </a:stretch>
          </p:blipFill>
          <p:spPr bwMode="auto">
            <a:xfrm>
              <a:off x="4967288" y="3783013"/>
              <a:ext cx="36274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378676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2195736" y="260648"/>
            <a:ext cx="4483728" cy="461665"/>
          </a:xfrm>
          <a:prstGeom prst="rect">
            <a:avLst/>
          </a:prstGeom>
          <a:noFill/>
          <a:ln>
            <a:noFill/>
          </a:ln>
          <a:effectLst>
            <a:outerShdw dist="107763" dir="2700000" algn="ctr" rotWithShape="0">
              <a:schemeClr val="bg2">
                <a:alpha val="50000"/>
              </a:schemeClr>
            </a:outerShdw>
          </a:effectLst>
        </p:spPr>
        <p:txBody>
          <a:bodyPr wrap="none">
            <a:spAutoFit/>
          </a:bodyPr>
          <a:lstStyle/>
          <a:p>
            <a:r>
              <a:rPr lang="es-ES" sz="2400" b="1" dirty="0" smtClean="0">
                <a:solidFill>
                  <a:schemeClr val="tx2"/>
                </a:solidFill>
              </a:rPr>
              <a:t>THE GLOBAL BURDEN OF OBESITY</a:t>
            </a:r>
            <a:endParaRPr lang="es-ES" sz="2400" b="1" dirty="0">
              <a:solidFill>
                <a:schemeClr val="tx2"/>
              </a:solidFill>
            </a:endParaRPr>
          </a:p>
        </p:txBody>
      </p:sp>
      <p:sp>
        <p:nvSpPr>
          <p:cNvPr id="95238" name="Text Box 6"/>
          <p:cNvSpPr txBox="1">
            <a:spLocks noChangeArrowheads="1"/>
          </p:cNvSpPr>
          <p:nvPr/>
        </p:nvSpPr>
        <p:spPr bwMode="auto">
          <a:xfrm>
            <a:off x="539552" y="918012"/>
            <a:ext cx="820891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3300"/>
              </a:buClr>
              <a:buFont typeface="Wingdings" pitchFamily="2" charset="2"/>
              <a:buChar char="Ø"/>
            </a:pPr>
            <a:r>
              <a:rPr lang="es-ES" sz="2000" b="1" dirty="0" err="1">
                <a:solidFill>
                  <a:schemeClr val="tx2"/>
                </a:solidFill>
              </a:rPr>
              <a:t>Exces</a:t>
            </a:r>
            <a:r>
              <a:rPr lang="es-ES" sz="2000" b="1" dirty="0">
                <a:solidFill>
                  <a:schemeClr val="tx2"/>
                </a:solidFill>
              </a:rPr>
              <a:t> </a:t>
            </a:r>
            <a:r>
              <a:rPr lang="es-ES" sz="2000" b="1" dirty="0" err="1">
                <a:solidFill>
                  <a:schemeClr val="tx2"/>
                </a:solidFill>
              </a:rPr>
              <a:t>bodyweight</a:t>
            </a:r>
            <a:r>
              <a:rPr lang="es-ES" sz="2000" b="1" dirty="0">
                <a:solidFill>
                  <a:schemeClr val="tx2"/>
                </a:solidFill>
              </a:rPr>
              <a:t> and </a:t>
            </a:r>
            <a:r>
              <a:rPr lang="es-ES" sz="2000" b="1" dirty="0" err="1">
                <a:solidFill>
                  <a:schemeClr val="tx2"/>
                </a:solidFill>
              </a:rPr>
              <a:t>obesity</a:t>
            </a:r>
            <a:r>
              <a:rPr lang="es-ES" sz="2000" b="1" dirty="0">
                <a:solidFill>
                  <a:schemeClr val="tx2"/>
                </a:solidFill>
              </a:rPr>
              <a:t> </a:t>
            </a:r>
            <a:r>
              <a:rPr lang="es-ES" sz="2000" b="1" dirty="0" err="1">
                <a:solidFill>
                  <a:schemeClr val="tx2"/>
                </a:solidFill>
              </a:rPr>
              <a:t>is</a:t>
            </a:r>
            <a:r>
              <a:rPr lang="es-ES" sz="2000" b="1" dirty="0">
                <a:solidFill>
                  <a:schemeClr val="tx2"/>
                </a:solidFill>
              </a:rPr>
              <a:t> </a:t>
            </a:r>
            <a:r>
              <a:rPr lang="es-ES" sz="2000" b="1" dirty="0" err="1">
                <a:solidFill>
                  <a:schemeClr val="tx2"/>
                </a:solidFill>
              </a:rPr>
              <a:t>the</a:t>
            </a:r>
            <a:r>
              <a:rPr lang="es-ES" sz="2000" b="1" dirty="0">
                <a:solidFill>
                  <a:schemeClr val="tx2"/>
                </a:solidFill>
              </a:rPr>
              <a:t> 6th </a:t>
            </a:r>
            <a:r>
              <a:rPr lang="es-ES" sz="2000" b="1" dirty="0" err="1">
                <a:solidFill>
                  <a:schemeClr val="tx2"/>
                </a:solidFill>
              </a:rPr>
              <a:t>most</a:t>
            </a:r>
            <a:r>
              <a:rPr lang="es-ES" sz="2000" b="1" dirty="0">
                <a:solidFill>
                  <a:schemeClr val="tx2"/>
                </a:solidFill>
              </a:rPr>
              <a:t> </a:t>
            </a:r>
            <a:r>
              <a:rPr lang="es-ES" sz="2000" b="1" dirty="0" err="1">
                <a:solidFill>
                  <a:schemeClr val="tx2"/>
                </a:solidFill>
              </a:rPr>
              <a:t>important</a:t>
            </a:r>
            <a:r>
              <a:rPr lang="es-ES" sz="2000" b="1" dirty="0">
                <a:solidFill>
                  <a:schemeClr val="tx2"/>
                </a:solidFill>
              </a:rPr>
              <a:t> </a:t>
            </a:r>
            <a:r>
              <a:rPr lang="es-ES" sz="2000" b="1" dirty="0" err="1">
                <a:solidFill>
                  <a:schemeClr val="tx2"/>
                </a:solidFill>
              </a:rPr>
              <a:t>risk</a:t>
            </a:r>
            <a:r>
              <a:rPr lang="es-ES" sz="2000" b="1" dirty="0">
                <a:solidFill>
                  <a:schemeClr val="tx2"/>
                </a:solidFill>
              </a:rPr>
              <a:t> factor </a:t>
            </a:r>
            <a:r>
              <a:rPr lang="es-ES" sz="2000" b="1" dirty="0" err="1">
                <a:solidFill>
                  <a:schemeClr val="tx2"/>
                </a:solidFill>
              </a:rPr>
              <a:t>contributing</a:t>
            </a:r>
            <a:r>
              <a:rPr lang="es-ES" sz="2000" b="1" dirty="0">
                <a:solidFill>
                  <a:schemeClr val="tx2"/>
                </a:solidFill>
              </a:rPr>
              <a:t> </a:t>
            </a:r>
            <a:r>
              <a:rPr lang="es-ES" sz="2000" b="1" dirty="0" err="1">
                <a:solidFill>
                  <a:schemeClr val="tx2"/>
                </a:solidFill>
              </a:rPr>
              <a:t>to</a:t>
            </a:r>
            <a:r>
              <a:rPr lang="es-ES" sz="2000" b="1" dirty="0">
                <a:solidFill>
                  <a:schemeClr val="tx2"/>
                </a:solidFill>
              </a:rPr>
              <a:t> </a:t>
            </a:r>
            <a:r>
              <a:rPr lang="es-ES" sz="2000" b="1" dirty="0" err="1">
                <a:solidFill>
                  <a:schemeClr val="tx2"/>
                </a:solidFill>
              </a:rPr>
              <a:t>the</a:t>
            </a:r>
            <a:r>
              <a:rPr lang="es-ES" sz="2000" b="1" dirty="0">
                <a:solidFill>
                  <a:schemeClr val="tx2"/>
                </a:solidFill>
              </a:rPr>
              <a:t> </a:t>
            </a:r>
            <a:r>
              <a:rPr lang="es-ES" sz="2000" b="1" dirty="0" err="1">
                <a:solidFill>
                  <a:schemeClr val="tx2"/>
                </a:solidFill>
              </a:rPr>
              <a:t>overal</a:t>
            </a:r>
            <a:r>
              <a:rPr lang="es-ES" sz="2000" b="1" dirty="0">
                <a:solidFill>
                  <a:schemeClr val="tx2"/>
                </a:solidFill>
              </a:rPr>
              <a:t> </a:t>
            </a:r>
            <a:r>
              <a:rPr lang="es-ES" sz="2000" b="1" dirty="0" err="1">
                <a:solidFill>
                  <a:schemeClr val="tx2"/>
                </a:solidFill>
              </a:rPr>
              <a:t>burden</a:t>
            </a:r>
            <a:r>
              <a:rPr lang="es-ES" sz="2000" b="1" dirty="0">
                <a:solidFill>
                  <a:schemeClr val="tx2"/>
                </a:solidFill>
              </a:rPr>
              <a:t> of </a:t>
            </a:r>
            <a:r>
              <a:rPr lang="es-ES" sz="2000" b="1" dirty="0" err="1">
                <a:solidFill>
                  <a:schemeClr val="tx2"/>
                </a:solidFill>
              </a:rPr>
              <a:t>disease</a:t>
            </a:r>
            <a:r>
              <a:rPr lang="es-ES" sz="2000" b="1" dirty="0">
                <a:solidFill>
                  <a:schemeClr val="tx2"/>
                </a:solidFill>
              </a:rPr>
              <a:t> </a:t>
            </a:r>
            <a:r>
              <a:rPr lang="es-ES" sz="2000" b="1" dirty="0" err="1" smtClean="0">
                <a:solidFill>
                  <a:schemeClr val="tx2"/>
                </a:solidFill>
              </a:rPr>
              <a:t>worlwide</a:t>
            </a:r>
            <a:endParaRPr lang="es-ES" sz="2000" b="1" dirty="0" smtClean="0">
              <a:solidFill>
                <a:schemeClr val="tx2"/>
              </a:solidFill>
            </a:endParaRPr>
          </a:p>
          <a:p>
            <a:pPr>
              <a:buClr>
                <a:srgbClr val="FF3300"/>
              </a:buClr>
              <a:buFont typeface="Wingdings" pitchFamily="2" charset="2"/>
              <a:buChar char="Ø"/>
            </a:pPr>
            <a:endParaRPr lang="es-ES" sz="2000" b="1" dirty="0">
              <a:solidFill>
                <a:schemeClr val="tx2"/>
              </a:solidFill>
            </a:endParaRPr>
          </a:p>
          <a:p>
            <a:pPr>
              <a:buClr>
                <a:srgbClr val="FF3300"/>
              </a:buClr>
              <a:buFont typeface="Wingdings" pitchFamily="2" charset="2"/>
              <a:buChar char="Ø"/>
            </a:pPr>
            <a:r>
              <a:rPr lang="es-ES" sz="2000" b="1" dirty="0" smtClean="0">
                <a:solidFill>
                  <a:schemeClr val="tx2"/>
                </a:solidFill>
              </a:rPr>
              <a:t>2,100 </a:t>
            </a:r>
            <a:r>
              <a:rPr lang="es-ES" sz="2000" b="1" dirty="0" err="1" smtClean="0">
                <a:solidFill>
                  <a:schemeClr val="tx2"/>
                </a:solidFill>
              </a:rPr>
              <a:t>millions</a:t>
            </a:r>
            <a:r>
              <a:rPr lang="es-ES" sz="2000" b="1" dirty="0" smtClean="0">
                <a:solidFill>
                  <a:schemeClr val="tx2"/>
                </a:solidFill>
              </a:rPr>
              <a:t> of </a:t>
            </a:r>
            <a:r>
              <a:rPr lang="es-ES" sz="2000" b="1" dirty="0" err="1" smtClean="0">
                <a:solidFill>
                  <a:schemeClr val="tx2"/>
                </a:solidFill>
              </a:rPr>
              <a:t>adults</a:t>
            </a:r>
            <a:r>
              <a:rPr lang="es-ES" sz="2000" b="1" dirty="0" smtClean="0">
                <a:solidFill>
                  <a:schemeClr val="tx2"/>
                </a:solidFill>
              </a:rPr>
              <a:t> are </a:t>
            </a:r>
            <a:r>
              <a:rPr lang="es-ES" sz="2000" b="1" dirty="0" err="1" smtClean="0">
                <a:solidFill>
                  <a:schemeClr val="tx2"/>
                </a:solidFill>
              </a:rPr>
              <a:t>overweight</a:t>
            </a:r>
            <a:r>
              <a:rPr lang="es-ES" sz="2000" b="1" dirty="0" smtClean="0">
                <a:solidFill>
                  <a:schemeClr val="tx2"/>
                </a:solidFill>
              </a:rPr>
              <a:t> of </a:t>
            </a:r>
            <a:r>
              <a:rPr lang="es-ES" sz="2000" b="1" dirty="0" err="1" smtClean="0">
                <a:solidFill>
                  <a:schemeClr val="tx2"/>
                </a:solidFill>
              </a:rPr>
              <a:t>which</a:t>
            </a:r>
            <a:r>
              <a:rPr lang="es-ES" sz="2000" b="1" dirty="0" smtClean="0">
                <a:solidFill>
                  <a:schemeClr val="tx2"/>
                </a:solidFill>
              </a:rPr>
              <a:t> 640 </a:t>
            </a:r>
            <a:r>
              <a:rPr lang="es-ES" sz="2000" b="1" dirty="0" err="1" smtClean="0">
                <a:solidFill>
                  <a:schemeClr val="tx2"/>
                </a:solidFill>
              </a:rPr>
              <a:t>millions</a:t>
            </a:r>
            <a:r>
              <a:rPr lang="es-ES" sz="2000" b="1" dirty="0" smtClean="0">
                <a:solidFill>
                  <a:schemeClr val="tx2"/>
                </a:solidFill>
              </a:rPr>
              <a:t> are </a:t>
            </a:r>
            <a:r>
              <a:rPr lang="es-ES" sz="2000" b="1" dirty="0" err="1" smtClean="0">
                <a:solidFill>
                  <a:schemeClr val="tx2"/>
                </a:solidFill>
              </a:rPr>
              <a:t>obese</a:t>
            </a:r>
            <a:endParaRPr lang="es-ES" sz="2000" b="1" dirty="0">
              <a:solidFill>
                <a:schemeClr val="tx2"/>
              </a:solidFill>
            </a:endParaRPr>
          </a:p>
          <a:p>
            <a:pPr>
              <a:buClr>
                <a:srgbClr val="FF3300"/>
              </a:buClr>
              <a:buFont typeface="Wingdings" pitchFamily="2" charset="2"/>
              <a:buChar char="Ø"/>
            </a:pPr>
            <a:endParaRPr lang="es-ES" sz="2000" b="1" dirty="0">
              <a:solidFill>
                <a:schemeClr val="tx2"/>
              </a:solidFill>
            </a:endParaRPr>
          </a:p>
          <a:p>
            <a:pPr>
              <a:buClr>
                <a:srgbClr val="FF3300"/>
              </a:buClr>
              <a:buFont typeface="Wingdings" pitchFamily="2" charset="2"/>
              <a:buChar char="Ø"/>
            </a:pPr>
            <a:r>
              <a:rPr lang="es-ES" sz="2000" b="1" dirty="0">
                <a:solidFill>
                  <a:schemeClr val="tx2"/>
                </a:solidFill>
              </a:rPr>
              <a:t>110 </a:t>
            </a:r>
            <a:r>
              <a:rPr lang="es-ES" sz="2000" b="1" dirty="0" err="1" smtClean="0">
                <a:solidFill>
                  <a:schemeClr val="tx2"/>
                </a:solidFill>
              </a:rPr>
              <a:t>millions</a:t>
            </a:r>
            <a:r>
              <a:rPr lang="es-ES" sz="2000" b="1" dirty="0" smtClean="0">
                <a:solidFill>
                  <a:schemeClr val="tx2"/>
                </a:solidFill>
              </a:rPr>
              <a:t> </a:t>
            </a:r>
            <a:r>
              <a:rPr lang="es-ES" sz="2000" b="1" dirty="0">
                <a:solidFill>
                  <a:schemeClr val="tx2"/>
                </a:solidFill>
              </a:rPr>
              <a:t>of </a:t>
            </a:r>
            <a:r>
              <a:rPr lang="es-ES" sz="2000" b="1" dirty="0" err="1">
                <a:solidFill>
                  <a:schemeClr val="tx2"/>
                </a:solidFill>
              </a:rPr>
              <a:t>children</a:t>
            </a:r>
            <a:r>
              <a:rPr lang="es-ES" sz="2000" b="1" dirty="0">
                <a:solidFill>
                  <a:schemeClr val="tx2"/>
                </a:solidFill>
              </a:rPr>
              <a:t> </a:t>
            </a:r>
            <a:r>
              <a:rPr lang="es-ES" sz="2000" b="1" dirty="0" err="1">
                <a:solidFill>
                  <a:schemeClr val="tx2"/>
                </a:solidFill>
              </a:rPr>
              <a:t>classified</a:t>
            </a:r>
            <a:r>
              <a:rPr lang="es-ES" sz="2000" b="1" dirty="0">
                <a:solidFill>
                  <a:schemeClr val="tx2"/>
                </a:solidFill>
              </a:rPr>
              <a:t> as </a:t>
            </a:r>
            <a:r>
              <a:rPr lang="es-ES" sz="2000" b="1" dirty="0" err="1">
                <a:solidFill>
                  <a:schemeClr val="tx2"/>
                </a:solidFill>
              </a:rPr>
              <a:t>overweight</a:t>
            </a:r>
            <a:r>
              <a:rPr lang="es-ES" sz="2000" b="1" dirty="0">
                <a:solidFill>
                  <a:schemeClr val="tx2"/>
                </a:solidFill>
              </a:rPr>
              <a:t> </a:t>
            </a:r>
            <a:r>
              <a:rPr lang="es-ES" sz="2000" b="1" dirty="0" err="1">
                <a:solidFill>
                  <a:schemeClr val="tx2"/>
                </a:solidFill>
              </a:rPr>
              <a:t>or</a:t>
            </a:r>
            <a:r>
              <a:rPr lang="es-ES" sz="2000" b="1" dirty="0">
                <a:solidFill>
                  <a:schemeClr val="tx2"/>
                </a:solidFill>
              </a:rPr>
              <a:t> </a:t>
            </a:r>
            <a:r>
              <a:rPr lang="es-ES" sz="2000" b="1" dirty="0" err="1">
                <a:solidFill>
                  <a:schemeClr val="tx2"/>
                </a:solidFill>
              </a:rPr>
              <a:t>obese</a:t>
            </a:r>
            <a:r>
              <a:rPr lang="es-ES" sz="2000" b="1" dirty="0">
                <a:solidFill>
                  <a:schemeClr val="tx2"/>
                </a:solidFill>
              </a:rPr>
              <a:t> </a:t>
            </a:r>
            <a:r>
              <a:rPr lang="es-ES" sz="2000" b="1" dirty="0" err="1">
                <a:solidFill>
                  <a:schemeClr val="tx2"/>
                </a:solidFill>
              </a:rPr>
              <a:t>worlwide</a:t>
            </a:r>
            <a:endParaRPr lang="es-ES" sz="2000" b="1" dirty="0">
              <a:solidFill>
                <a:schemeClr val="tx2"/>
              </a:solidFill>
            </a:endParaRPr>
          </a:p>
          <a:p>
            <a:pPr>
              <a:buClr>
                <a:srgbClr val="FF3300"/>
              </a:buClr>
              <a:buFont typeface="Wingdings" pitchFamily="2" charset="2"/>
              <a:buChar char="Ø"/>
            </a:pPr>
            <a:endParaRPr lang="es-ES" sz="2000" b="1" dirty="0">
              <a:solidFill>
                <a:schemeClr val="tx2"/>
              </a:solidFill>
            </a:endParaRPr>
          </a:p>
          <a:p>
            <a:pPr>
              <a:buClr>
                <a:srgbClr val="FF3300"/>
              </a:buClr>
              <a:buFont typeface="Wingdings" pitchFamily="2" charset="2"/>
              <a:buChar char="Ø"/>
            </a:pPr>
            <a:r>
              <a:rPr lang="es-ES" sz="2000" b="1" dirty="0" err="1">
                <a:solidFill>
                  <a:schemeClr val="tx2"/>
                </a:solidFill>
              </a:rPr>
              <a:t>Obesity</a:t>
            </a:r>
            <a:r>
              <a:rPr lang="es-ES" sz="2000" b="1" dirty="0">
                <a:solidFill>
                  <a:schemeClr val="tx2"/>
                </a:solidFill>
              </a:rPr>
              <a:t> </a:t>
            </a:r>
            <a:r>
              <a:rPr lang="es-ES" sz="2000" b="1" dirty="0" err="1">
                <a:solidFill>
                  <a:schemeClr val="tx2"/>
                </a:solidFill>
              </a:rPr>
              <a:t>predisposes</a:t>
            </a:r>
            <a:r>
              <a:rPr lang="es-ES" sz="2000" b="1" dirty="0">
                <a:solidFill>
                  <a:schemeClr val="tx2"/>
                </a:solidFill>
              </a:rPr>
              <a:t> </a:t>
            </a:r>
            <a:r>
              <a:rPr lang="es-ES" sz="2000" b="1" dirty="0" err="1" smtClean="0">
                <a:solidFill>
                  <a:schemeClr val="tx2"/>
                </a:solidFill>
              </a:rPr>
              <a:t>to</a:t>
            </a:r>
            <a:r>
              <a:rPr lang="es-ES" sz="2000" b="1" dirty="0" smtClean="0">
                <a:solidFill>
                  <a:schemeClr val="tx2"/>
                </a:solidFill>
              </a:rPr>
              <a:t> </a:t>
            </a:r>
            <a:r>
              <a:rPr lang="es-ES" sz="2000" b="1" dirty="0" err="1">
                <a:solidFill>
                  <a:schemeClr val="tx2"/>
                </a:solidFill>
              </a:rPr>
              <a:t>an</a:t>
            </a:r>
            <a:r>
              <a:rPr lang="es-ES" sz="2000" b="1" dirty="0">
                <a:solidFill>
                  <a:schemeClr val="tx2"/>
                </a:solidFill>
              </a:rPr>
              <a:t> </a:t>
            </a:r>
            <a:r>
              <a:rPr lang="es-ES" sz="2000" b="1" dirty="0" err="1">
                <a:solidFill>
                  <a:schemeClr val="tx2"/>
                </a:solidFill>
              </a:rPr>
              <a:t>increased</a:t>
            </a:r>
            <a:r>
              <a:rPr lang="es-ES" sz="2000" b="1" dirty="0">
                <a:solidFill>
                  <a:schemeClr val="tx2"/>
                </a:solidFill>
              </a:rPr>
              <a:t> </a:t>
            </a:r>
            <a:r>
              <a:rPr lang="es-ES" sz="2000" b="1" dirty="0" err="1">
                <a:solidFill>
                  <a:schemeClr val="tx2"/>
                </a:solidFill>
              </a:rPr>
              <a:t>risk</a:t>
            </a:r>
            <a:r>
              <a:rPr lang="es-ES" sz="2000" b="1" dirty="0">
                <a:solidFill>
                  <a:schemeClr val="tx2"/>
                </a:solidFill>
              </a:rPr>
              <a:t> of </a:t>
            </a:r>
            <a:r>
              <a:rPr lang="es-ES" sz="2000" b="1" dirty="0" err="1">
                <a:solidFill>
                  <a:schemeClr val="tx2"/>
                </a:solidFill>
              </a:rPr>
              <a:t>developing</a:t>
            </a:r>
            <a:r>
              <a:rPr lang="es-ES" sz="2000" b="1" dirty="0">
                <a:solidFill>
                  <a:schemeClr val="tx2"/>
                </a:solidFill>
              </a:rPr>
              <a:t> </a:t>
            </a:r>
            <a:r>
              <a:rPr lang="es-ES" sz="2000" b="1" dirty="0" err="1">
                <a:solidFill>
                  <a:schemeClr val="tx2"/>
                </a:solidFill>
              </a:rPr>
              <a:t>many</a:t>
            </a:r>
            <a:r>
              <a:rPr lang="es-ES" sz="2000" b="1" dirty="0">
                <a:solidFill>
                  <a:schemeClr val="tx2"/>
                </a:solidFill>
              </a:rPr>
              <a:t> </a:t>
            </a:r>
            <a:r>
              <a:rPr lang="es-ES" sz="2000" b="1" dirty="0" err="1">
                <a:solidFill>
                  <a:schemeClr val="tx2"/>
                </a:solidFill>
              </a:rPr>
              <a:t>diseases</a:t>
            </a:r>
            <a:r>
              <a:rPr lang="es-ES" sz="2000" b="1" dirty="0">
                <a:solidFill>
                  <a:schemeClr val="tx2"/>
                </a:solidFill>
              </a:rPr>
              <a:t>:</a:t>
            </a:r>
          </a:p>
          <a:p>
            <a:pPr>
              <a:buClr>
                <a:srgbClr val="FF3300"/>
              </a:buClr>
              <a:buFont typeface="Wingdings" pitchFamily="2" charset="2"/>
              <a:buChar char="Ø"/>
            </a:pPr>
            <a:endParaRPr lang="es-ES" sz="2000" b="1" dirty="0">
              <a:solidFill>
                <a:schemeClr val="tx2"/>
              </a:solidFill>
            </a:endParaRPr>
          </a:p>
          <a:p>
            <a:r>
              <a:rPr lang="es-ES" sz="2000" b="1" dirty="0">
                <a:solidFill>
                  <a:schemeClr val="tx2"/>
                </a:solidFill>
              </a:rPr>
              <a:t>	</a:t>
            </a:r>
            <a:r>
              <a:rPr lang="es-ES" sz="2000" b="1" dirty="0" err="1" smtClean="0">
                <a:solidFill>
                  <a:schemeClr val="tx2"/>
                </a:solidFill>
              </a:rPr>
              <a:t>Metabolic</a:t>
            </a:r>
            <a:r>
              <a:rPr lang="es-ES" sz="2000" b="1" dirty="0" smtClean="0">
                <a:solidFill>
                  <a:schemeClr val="tx2"/>
                </a:solidFill>
              </a:rPr>
              <a:t> </a:t>
            </a:r>
            <a:r>
              <a:rPr lang="es-ES" sz="2000" b="1" dirty="0" err="1" smtClean="0">
                <a:solidFill>
                  <a:schemeClr val="tx2"/>
                </a:solidFill>
              </a:rPr>
              <a:t>syndrome</a:t>
            </a:r>
            <a:endParaRPr lang="es-ES" sz="2000" b="1" dirty="0" smtClean="0">
              <a:solidFill>
                <a:schemeClr val="tx2"/>
              </a:solidFill>
            </a:endParaRPr>
          </a:p>
          <a:p>
            <a:r>
              <a:rPr lang="es-ES" sz="2000" b="1" dirty="0">
                <a:solidFill>
                  <a:schemeClr val="tx2"/>
                </a:solidFill>
              </a:rPr>
              <a:t>	</a:t>
            </a:r>
            <a:r>
              <a:rPr lang="es-ES" sz="2000" b="1" dirty="0" err="1" smtClean="0">
                <a:solidFill>
                  <a:schemeClr val="tx2"/>
                </a:solidFill>
              </a:rPr>
              <a:t>Atherosclerosis</a:t>
            </a:r>
            <a:endParaRPr lang="es-ES" sz="2000" b="1" dirty="0">
              <a:solidFill>
                <a:schemeClr val="tx2"/>
              </a:solidFill>
            </a:endParaRPr>
          </a:p>
          <a:p>
            <a:r>
              <a:rPr lang="es-ES" sz="2000" b="1" dirty="0">
                <a:solidFill>
                  <a:schemeClr val="tx2"/>
                </a:solidFill>
              </a:rPr>
              <a:t>	</a:t>
            </a:r>
            <a:r>
              <a:rPr lang="es-ES" sz="2000" b="1" dirty="0" err="1">
                <a:solidFill>
                  <a:schemeClr val="tx2"/>
                </a:solidFill>
              </a:rPr>
              <a:t>Type</a:t>
            </a:r>
            <a:r>
              <a:rPr lang="es-ES" sz="2000" b="1" dirty="0">
                <a:solidFill>
                  <a:schemeClr val="tx2"/>
                </a:solidFill>
              </a:rPr>
              <a:t> 2 diabetes</a:t>
            </a:r>
          </a:p>
          <a:p>
            <a:r>
              <a:rPr lang="es-ES" sz="2000" b="1" dirty="0">
                <a:solidFill>
                  <a:schemeClr val="tx2"/>
                </a:solidFill>
              </a:rPr>
              <a:t>	Non-</a:t>
            </a:r>
            <a:r>
              <a:rPr lang="es-ES" sz="2000" b="1" dirty="0" err="1">
                <a:solidFill>
                  <a:schemeClr val="tx2"/>
                </a:solidFill>
              </a:rPr>
              <a:t>alcoholic</a:t>
            </a:r>
            <a:r>
              <a:rPr lang="es-ES" sz="2000" b="1" dirty="0">
                <a:solidFill>
                  <a:schemeClr val="tx2"/>
                </a:solidFill>
              </a:rPr>
              <a:t> </a:t>
            </a:r>
            <a:r>
              <a:rPr lang="es-ES" sz="2000" b="1" dirty="0" err="1">
                <a:solidFill>
                  <a:schemeClr val="tx2"/>
                </a:solidFill>
              </a:rPr>
              <a:t>fatty</a:t>
            </a:r>
            <a:r>
              <a:rPr lang="es-ES" sz="2000" b="1" dirty="0">
                <a:solidFill>
                  <a:schemeClr val="tx2"/>
                </a:solidFill>
              </a:rPr>
              <a:t> </a:t>
            </a:r>
            <a:r>
              <a:rPr lang="es-ES" sz="2000" b="1" dirty="0" err="1">
                <a:solidFill>
                  <a:schemeClr val="tx2"/>
                </a:solidFill>
              </a:rPr>
              <a:t>liver</a:t>
            </a:r>
            <a:r>
              <a:rPr lang="es-ES" sz="2000" b="1" dirty="0">
                <a:solidFill>
                  <a:schemeClr val="tx2"/>
                </a:solidFill>
              </a:rPr>
              <a:t> </a:t>
            </a:r>
            <a:r>
              <a:rPr lang="es-ES" sz="2000" b="1" dirty="0" err="1">
                <a:solidFill>
                  <a:schemeClr val="tx2"/>
                </a:solidFill>
              </a:rPr>
              <a:t>disease</a:t>
            </a:r>
            <a:endParaRPr lang="es-ES" sz="2000" b="1" dirty="0">
              <a:solidFill>
                <a:schemeClr val="tx2"/>
              </a:solidFill>
            </a:endParaRPr>
          </a:p>
          <a:p>
            <a:r>
              <a:rPr lang="es-ES" sz="2000" b="1" dirty="0">
                <a:solidFill>
                  <a:schemeClr val="tx2"/>
                </a:solidFill>
              </a:rPr>
              <a:t>	</a:t>
            </a:r>
            <a:r>
              <a:rPr lang="es-ES" sz="2000" b="1" dirty="0" err="1">
                <a:solidFill>
                  <a:schemeClr val="tx2"/>
                </a:solidFill>
              </a:rPr>
              <a:t>Cancer</a:t>
            </a:r>
            <a:endParaRPr lang="es-ES" sz="2000" b="1" dirty="0">
              <a:solidFill>
                <a:schemeClr val="tx2"/>
              </a:solidFill>
            </a:endParaRPr>
          </a:p>
          <a:p>
            <a:r>
              <a:rPr lang="es-ES" sz="2000" b="1" dirty="0">
                <a:solidFill>
                  <a:schemeClr val="tx2"/>
                </a:solidFill>
              </a:rPr>
              <a:t>	</a:t>
            </a:r>
            <a:r>
              <a:rPr lang="es-ES" sz="2000" b="1" dirty="0" err="1">
                <a:solidFill>
                  <a:schemeClr val="tx2"/>
                </a:solidFill>
              </a:rPr>
              <a:t>Immune-mediated</a:t>
            </a:r>
            <a:r>
              <a:rPr lang="es-ES" sz="2000" b="1" dirty="0">
                <a:solidFill>
                  <a:schemeClr val="tx2"/>
                </a:solidFill>
              </a:rPr>
              <a:t> </a:t>
            </a:r>
            <a:r>
              <a:rPr lang="es-ES" sz="2000" b="1" dirty="0" err="1">
                <a:solidFill>
                  <a:schemeClr val="tx2"/>
                </a:solidFill>
              </a:rPr>
              <a:t>diseases</a:t>
            </a:r>
            <a:r>
              <a:rPr lang="es-ES" sz="2000" b="1" dirty="0">
                <a:solidFill>
                  <a:schemeClr val="tx2"/>
                </a:solidFill>
              </a:rPr>
              <a:t> (</a:t>
            </a:r>
            <a:r>
              <a:rPr lang="es-ES" sz="2000" b="1" dirty="0" err="1">
                <a:solidFill>
                  <a:schemeClr val="tx2"/>
                </a:solidFill>
              </a:rPr>
              <a:t>Asthma</a:t>
            </a:r>
            <a:r>
              <a:rPr lang="es-ES" sz="2000" b="1" dirty="0">
                <a:solidFill>
                  <a:schemeClr val="tx2"/>
                </a:solidFill>
              </a:rPr>
              <a:t>)</a:t>
            </a:r>
          </a:p>
          <a:p>
            <a:r>
              <a:rPr lang="es-ES" sz="2000" b="1" dirty="0">
                <a:solidFill>
                  <a:schemeClr val="tx2"/>
                </a:solidFill>
              </a:rPr>
              <a:t>	</a:t>
            </a:r>
            <a:r>
              <a:rPr lang="es-ES" sz="2000" b="1" dirty="0" err="1">
                <a:solidFill>
                  <a:schemeClr val="tx2"/>
                </a:solidFill>
              </a:rPr>
              <a:t>Sleep</a:t>
            </a:r>
            <a:r>
              <a:rPr lang="es-ES" sz="2000" b="1" dirty="0">
                <a:solidFill>
                  <a:schemeClr val="tx2"/>
                </a:solidFill>
              </a:rPr>
              <a:t> apnea</a:t>
            </a:r>
          </a:p>
          <a:p>
            <a:r>
              <a:rPr lang="es-ES" sz="2000" b="1" dirty="0">
                <a:solidFill>
                  <a:schemeClr val="tx2"/>
                </a:solidFill>
              </a:rPr>
              <a:t>	</a:t>
            </a:r>
            <a:r>
              <a:rPr lang="es-ES" sz="2000" b="1" dirty="0" err="1">
                <a:solidFill>
                  <a:schemeClr val="tx2"/>
                </a:solidFill>
              </a:rPr>
              <a:t>Bone</a:t>
            </a:r>
            <a:r>
              <a:rPr lang="es-ES" sz="2000" b="1" dirty="0">
                <a:solidFill>
                  <a:schemeClr val="tx2"/>
                </a:solidFill>
              </a:rPr>
              <a:t> </a:t>
            </a:r>
            <a:r>
              <a:rPr lang="es-ES" sz="2000" b="1" dirty="0" smtClean="0">
                <a:solidFill>
                  <a:schemeClr val="tx2"/>
                </a:solidFill>
              </a:rPr>
              <a:t>fractures</a:t>
            </a:r>
            <a:endParaRPr lang="es-ES" sz="2000" b="1" dirty="0">
              <a:solidFill>
                <a:schemeClr val="tx2"/>
              </a:solidFill>
            </a:endParaRPr>
          </a:p>
        </p:txBody>
      </p:sp>
    </p:spTree>
    <p:extLst>
      <p:ext uri="{BB962C8B-B14F-4D97-AF65-F5344CB8AC3E}">
        <p14:creationId xmlns:p14="http://schemas.microsoft.com/office/powerpoint/2010/main" val="236965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84338" y="-243406"/>
            <a:ext cx="5775323" cy="734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116632"/>
            <a:ext cx="8640960" cy="461665"/>
          </a:xfrm>
          <a:prstGeom prst="rect">
            <a:avLst/>
          </a:prstGeom>
        </p:spPr>
        <p:txBody>
          <a:bodyPr wrap="square">
            <a:spAutoFit/>
          </a:bodyPr>
          <a:lstStyle/>
          <a:p>
            <a:pPr algn="ctr">
              <a:spcBef>
                <a:spcPct val="0"/>
              </a:spcBef>
            </a:pPr>
            <a:r>
              <a:rPr lang="es-PE" altLang="es-ES" sz="2400" b="1" dirty="0" smtClean="0">
                <a:solidFill>
                  <a:schemeClr val="tx2"/>
                </a:solidFill>
              </a:rPr>
              <a:t>GLOBAL PREVALENCE </a:t>
            </a:r>
            <a:r>
              <a:rPr lang="es-PE" altLang="es-ES" sz="2400" b="1" dirty="0">
                <a:solidFill>
                  <a:schemeClr val="tx2"/>
                </a:solidFill>
              </a:rPr>
              <a:t>OF </a:t>
            </a:r>
            <a:r>
              <a:rPr lang="es-PE" altLang="es-ES" sz="2400" b="1" dirty="0" smtClean="0">
                <a:solidFill>
                  <a:schemeClr val="tx2"/>
                </a:solidFill>
              </a:rPr>
              <a:t>OBESITY ACCORDING TO COUNTRY</a:t>
            </a:r>
            <a:endParaRPr lang="es-PE" altLang="es-ES" sz="2400" b="1" dirty="0">
              <a:solidFill>
                <a:schemeClr val="tx2"/>
              </a:solidFill>
            </a:endParaRPr>
          </a:p>
        </p:txBody>
      </p:sp>
      <p:sp>
        <p:nvSpPr>
          <p:cNvPr id="4" name="3 CuadroTexto"/>
          <p:cNvSpPr txBox="1"/>
          <p:nvPr/>
        </p:nvSpPr>
        <p:spPr>
          <a:xfrm>
            <a:off x="755576" y="6401214"/>
            <a:ext cx="6508257" cy="369332"/>
          </a:xfrm>
          <a:prstGeom prst="rect">
            <a:avLst/>
          </a:prstGeom>
          <a:noFill/>
        </p:spPr>
        <p:txBody>
          <a:bodyPr wrap="none" rtlCol="0">
            <a:spAutoFit/>
          </a:bodyPr>
          <a:lstStyle/>
          <a:p>
            <a:r>
              <a:rPr lang="en-US" dirty="0"/>
              <a:t>The GBD 2015 Obesity </a:t>
            </a:r>
            <a:r>
              <a:rPr lang="en-US" dirty="0" smtClean="0"/>
              <a:t>Collaborators</a:t>
            </a:r>
            <a:r>
              <a:rPr lang="en-US" dirty="0"/>
              <a:t>. N </a:t>
            </a:r>
            <a:r>
              <a:rPr lang="en-US" dirty="0" err="1"/>
              <a:t>Engl</a:t>
            </a:r>
            <a:r>
              <a:rPr lang="en-US" dirty="0"/>
              <a:t> J Med 2017;377:13-27.</a:t>
            </a:r>
            <a:endParaRPr lang="es-ES" dirty="0"/>
          </a:p>
        </p:txBody>
      </p:sp>
    </p:spTree>
    <p:extLst>
      <p:ext uri="{BB962C8B-B14F-4D97-AF65-F5344CB8AC3E}">
        <p14:creationId xmlns:p14="http://schemas.microsoft.com/office/powerpoint/2010/main" val="152699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
            <a:ext cx="9108504" cy="830997"/>
          </a:xfrm>
          <a:prstGeom prst="rect">
            <a:avLst/>
          </a:prstGeom>
          <a:noFill/>
        </p:spPr>
        <p:txBody>
          <a:bodyPr wrap="square" rtlCol="0">
            <a:spAutoFit/>
          </a:bodyPr>
          <a:lstStyle/>
          <a:p>
            <a:pPr algn="ctr"/>
            <a:r>
              <a:rPr lang="en-US" sz="2400" b="1" dirty="0" smtClean="0">
                <a:solidFill>
                  <a:schemeClr val="tx2"/>
                </a:solidFill>
              </a:rPr>
              <a:t>OVERWEIGHT AND OBESITY PREVALENCE AMONG EUROPEAN CHILDREN AGED 6-9 YEARS</a:t>
            </a:r>
          </a:p>
        </p:txBody>
      </p:sp>
      <p:sp>
        <p:nvSpPr>
          <p:cNvPr id="3" name="2 CuadroTexto"/>
          <p:cNvSpPr txBox="1"/>
          <p:nvPr/>
        </p:nvSpPr>
        <p:spPr>
          <a:xfrm>
            <a:off x="467544" y="6381328"/>
            <a:ext cx="8235644" cy="369332"/>
          </a:xfrm>
          <a:prstGeom prst="rect">
            <a:avLst/>
          </a:prstGeom>
          <a:noFill/>
        </p:spPr>
        <p:txBody>
          <a:bodyPr wrap="square" rtlCol="0">
            <a:spAutoFit/>
          </a:bodyPr>
          <a:lstStyle/>
          <a:p>
            <a:r>
              <a:rPr lang="en-US" dirty="0" smtClean="0"/>
              <a:t>COSI © WHO 2016 CHILDHOOD OBESITY SURVEILLANCE INITIATIVE, June 2018</a:t>
            </a:r>
            <a:endParaRPr lang="es-ES" dirty="0"/>
          </a:p>
        </p:txBody>
      </p:sp>
      <p:grpSp>
        <p:nvGrpSpPr>
          <p:cNvPr id="5" name="4 Grupo"/>
          <p:cNvGrpSpPr/>
          <p:nvPr/>
        </p:nvGrpSpPr>
        <p:grpSpPr>
          <a:xfrm>
            <a:off x="83269" y="813990"/>
            <a:ext cx="8532651" cy="5516215"/>
            <a:chOff x="83269" y="813990"/>
            <a:chExt cx="8532651" cy="551621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9" y="813990"/>
              <a:ext cx="8532651" cy="551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732240" y="1290104"/>
              <a:ext cx="216024" cy="5021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1986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928688"/>
            <a:ext cx="88011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2 Rectángulo"/>
          <p:cNvSpPr>
            <a:spLocks noChangeArrowheads="1"/>
          </p:cNvSpPr>
          <p:nvPr/>
        </p:nvSpPr>
        <p:spPr bwMode="auto">
          <a:xfrm>
            <a:off x="1506538" y="379413"/>
            <a:ext cx="6181179" cy="3693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s-ES" b="1" dirty="0" smtClean="0">
                <a:solidFill>
                  <a:srgbClr val="FFFF00"/>
                </a:solidFill>
                <a:latin typeface="Calibri" pitchFamily="34" charset="0"/>
              </a:rPr>
              <a:t>PHENOTYPE MODULATION OF WHITE ADIPOCYTES IN  OBESITY</a:t>
            </a:r>
            <a:endParaRPr lang="es-ES" altLang="es-ES" dirty="0">
              <a:solidFill>
                <a:srgbClr val="FFFF00"/>
              </a:solidFill>
              <a:latin typeface="Calibri" pitchFamily="34" charset="0"/>
            </a:endParaRPr>
          </a:p>
        </p:txBody>
      </p:sp>
      <p:sp>
        <p:nvSpPr>
          <p:cNvPr id="6148" name="3 Rectángulo"/>
          <p:cNvSpPr>
            <a:spLocks noChangeArrowheads="1"/>
          </p:cNvSpPr>
          <p:nvPr/>
        </p:nvSpPr>
        <p:spPr bwMode="auto">
          <a:xfrm>
            <a:off x="71438" y="6488113"/>
            <a:ext cx="821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400">
                <a:latin typeface="Calibri" pitchFamily="34" charset="0"/>
              </a:rPr>
              <a:t>Ouchi et al. Nat Review . Published online 21 January 2011 doi:10.1038/nri2921</a:t>
            </a:r>
          </a:p>
        </p:txBody>
      </p:sp>
    </p:spTree>
    <p:extLst>
      <p:ext uri="{BB962C8B-B14F-4D97-AF65-F5344CB8AC3E}">
        <p14:creationId xmlns:p14="http://schemas.microsoft.com/office/powerpoint/2010/main" val="113668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1580</Words>
  <Application>Microsoft Office PowerPoint</Application>
  <PresentationFormat>Presentación en pantalla (4:3)</PresentationFormat>
  <Paragraphs>162</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The consumption of fish in the prevention of obesity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Alteraciones de la microbiota intestinal asociada a patología</dc:title>
  <dc:creator>usuario</dc:creator>
  <cp:lastModifiedBy>usuario</cp:lastModifiedBy>
  <cp:revision>39</cp:revision>
  <dcterms:created xsi:type="dcterms:W3CDTF">2018-06-16T07:28:10Z</dcterms:created>
  <dcterms:modified xsi:type="dcterms:W3CDTF">2018-06-21T09:13:09Z</dcterms:modified>
</cp:coreProperties>
</file>