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61" r:id="rId3"/>
    <p:sldId id="257" r:id="rId4"/>
    <p:sldId id="284" r:id="rId5"/>
    <p:sldId id="262" r:id="rId6"/>
    <p:sldId id="267" r:id="rId7"/>
    <p:sldId id="270" r:id="rId8"/>
    <p:sldId id="271" r:id="rId9"/>
    <p:sldId id="290" r:id="rId10"/>
    <p:sldId id="291" r:id="rId11"/>
    <p:sldId id="294" r:id="rId12"/>
    <p:sldId id="293" r:id="rId13"/>
    <p:sldId id="277" r:id="rId14"/>
    <p:sldId id="258" r:id="rId15"/>
    <p:sldId id="259" r:id="rId16"/>
    <p:sldId id="295" r:id="rId17"/>
    <p:sldId id="260" r:id="rId18"/>
    <p:sldId id="285" r:id="rId19"/>
    <p:sldId id="286" r:id="rId20"/>
    <p:sldId id="287" r:id="rId21"/>
    <p:sldId id="280" r:id="rId22"/>
    <p:sldId id="289" r:id="rId23"/>
    <p:sldId id="288" r:id="rId24"/>
    <p:sldId id="265" r:id="rId25"/>
    <p:sldId id="268" r:id="rId26"/>
    <p:sldId id="272" r:id="rId27"/>
    <p:sldId id="283" r:id="rId28"/>
    <p:sldId id="275" r:id="rId29"/>
    <p:sldId id="273" r:id="rId30"/>
    <p:sldId id="274" r:id="rId31"/>
    <p:sldId id="276" r:id="rId32"/>
    <p:sldId id="279" r:id="rId33"/>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19" d="100"/>
          <a:sy n="119" d="100"/>
        </p:scale>
        <p:origin x="-1134" y="-3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ADB264-1168-4EA1-BFEA-C4AAF79B8B89}" type="datetimeFigureOut">
              <a:rPr lang="es-ES" smtClean="0"/>
              <a:pPr/>
              <a:t>02/07/2015</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861A79-79D0-4BBE-BA83-AF341B2E6806}" type="slidenum">
              <a:rPr lang="es-ES" smtClean="0"/>
              <a:pPr/>
              <a:t>‹Nº›</a:t>
            </a:fld>
            <a:endParaRPr lang="es-ES"/>
          </a:p>
        </p:txBody>
      </p:sp>
    </p:spTree>
    <p:extLst>
      <p:ext uri="{BB962C8B-B14F-4D97-AF65-F5344CB8AC3E}">
        <p14:creationId xmlns:p14="http://schemas.microsoft.com/office/powerpoint/2010/main" val="10252255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16B7175-4F54-014A-A18E-664925D6985C}" type="slidenum">
              <a:rPr/>
              <a:pPr/>
              <a:t>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smtClean="0">
                <a:solidFill>
                  <a:schemeClr val="tx1"/>
                </a:solidFill>
                <a:latin typeface="+mn-lt"/>
                <a:ea typeface="+mn-ea"/>
                <a:cs typeface="+mn-cs"/>
              </a:rPr>
              <a:t>The AU, FAO and the </a:t>
            </a:r>
            <a:r>
              <a:rPr lang="en-GB" sz="1200" kern="1200" dirty="0" err="1" smtClean="0">
                <a:solidFill>
                  <a:schemeClr val="tx1"/>
                </a:solidFill>
                <a:latin typeface="+mn-lt"/>
                <a:ea typeface="+mn-ea"/>
                <a:cs typeface="+mn-cs"/>
              </a:rPr>
              <a:t>Instituto</a:t>
            </a:r>
            <a:r>
              <a:rPr lang="en-GB" sz="1200" kern="1200" dirty="0" smtClean="0">
                <a:solidFill>
                  <a:schemeClr val="tx1"/>
                </a:solidFill>
                <a:latin typeface="+mn-lt"/>
                <a:ea typeface="+mn-ea"/>
                <a:cs typeface="+mn-cs"/>
              </a:rPr>
              <a:t> Lula believe that, with strong political commitment, Africa can continue on this path, rise to the challenge and effectively strengthen resilience and reduce hunger sustainably.   It is in this context that the African Union Commission in liaison with FAO and the NEPAD Agency aims to bring together and facilitate articulation of clear set of actions by governments and their partners, including the private sector and civil society, with a view to eliminating hunger. </a:t>
            </a:r>
            <a:endParaRPr lang="en-US"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AU and FAO are enlisting collaboration of the </a:t>
            </a:r>
            <a:r>
              <a:rPr lang="en-GB" sz="1200" kern="1200" dirty="0" err="1" smtClean="0">
                <a:solidFill>
                  <a:schemeClr val="tx1"/>
                </a:solidFill>
                <a:latin typeface="+mn-lt"/>
                <a:ea typeface="+mn-ea"/>
                <a:cs typeface="+mn-cs"/>
              </a:rPr>
              <a:t>Instituto</a:t>
            </a:r>
            <a:r>
              <a:rPr lang="en-GB" sz="1200" kern="1200" dirty="0" smtClean="0">
                <a:solidFill>
                  <a:schemeClr val="tx1"/>
                </a:solidFill>
                <a:latin typeface="+mn-lt"/>
                <a:ea typeface="+mn-ea"/>
                <a:cs typeface="+mn-cs"/>
              </a:rPr>
              <a:t> Lula to enable African countries to examine and possibly learn from Brazil’s efforts in the “Zero Hunger Initiative”, as well as experiences of other emerging countries. This multi-stakeholder partnership aims to continue rallying high-level political resolve, leadership and commitment of African and international leaders on decisive policies and programmes to eliminate hunger.</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16B7175-4F54-014A-A18E-664925D6985C}" type="slidenum">
              <a:rPr lang="en-US" smtClean="0"/>
              <a:pPr/>
              <a:t>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16B7175-4F54-014A-A18E-664925D6985C}" type="slidenum">
              <a:rPr/>
              <a:pPr/>
              <a:t>25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algn="just" defTabSz="460583">
              <a:spcAft>
                <a:spcPts val="425"/>
              </a:spcAft>
              <a:buSzPct val="100000"/>
              <a:defRPr/>
            </a:pPr>
            <a:r>
              <a:rPr lang="en-US" b="1" cap="small" dirty="0" smtClean="0">
                <a:solidFill>
                  <a:schemeClr val="tx1">
                    <a:lumMod val="75000"/>
                    <a:lumOff val="25000"/>
                  </a:schemeClr>
                </a:solidFill>
              </a:rPr>
              <a:t>Opportunities and Challenges</a:t>
            </a:r>
            <a:endParaRPr lang="en-US" cap="small" dirty="0" smtClean="0">
              <a:solidFill>
                <a:schemeClr val="tx1">
                  <a:lumMod val="75000"/>
                  <a:lumOff val="25000"/>
                </a:schemeClr>
              </a:solidFill>
              <a:latin typeface="Nevis"/>
              <a:cs typeface="Nevis"/>
            </a:endParaRPr>
          </a:p>
          <a:p>
            <a:pPr algn="just">
              <a:spcAft>
                <a:spcPts val="425"/>
              </a:spcAft>
              <a:buSzPct val="100000"/>
            </a:pPr>
            <a:endParaRPr lang="en-GB" dirty="0" smtClean="0"/>
          </a:p>
          <a:p>
            <a:pPr algn="just">
              <a:spcAft>
                <a:spcPts val="425"/>
              </a:spcAft>
              <a:buSzPct val="100000"/>
            </a:pPr>
            <a:r>
              <a:rPr lang="en-GB" dirty="0" smtClean="0"/>
              <a:t>Identify what might be the </a:t>
            </a:r>
            <a:r>
              <a:rPr lang="en-GB" b="1" dirty="0" smtClean="0"/>
              <a:t>entry points for cooperation </a:t>
            </a:r>
            <a:r>
              <a:rPr lang="en-GB" dirty="0" smtClean="0"/>
              <a:t>with the private sector in line with the Strategic Framework and Divisional Objectives;</a:t>
            </a:r>
          </a:p>
          <a:p>
            <a:pPr algn="just">
              <a:spcAft>
                <a:spcPts val="425"/>
              </a:spcAft>
              <a:buSzPct val="100000"/>
            </a:pPr>
            <a:endParaRPr lang="en-GB" dirty="0" smtClean="0"/>
          </a:p>
          <a:p>
            <a:pPr algn="just">
              <a:spcAft>
                <a:spcPts val="425"/>
              </a:spcAft>
              <a:buSzPct val="100000"/>
            </a:pPr>
            <a:r>
              <a:rPr lang="en-GB" dirty="0" smtClean="0"/>
              <a:t>Establish a fast mechanism to </a:t>
            </a:r>
            <a:r>
              <a:rPr lang="en-GB" b="1" dirty="0" smtClean="0"/>
              <a:t>mobilize resources </a:t>
            </a:r>
            <a:r>
              <a:rPr lang="en-GB" dirty="0" smtClean="0"/>
              <a:t>from the private sector in support of FAO activities;</a:t>
            </a:r>
          </a:p>
          <a:p>
            <a:pPr algn="just">
              <a:spcAft>
                <a:spcPts val="425"/>
              </a:spcAft>
              <a:buSzPct val="100000"/>
            </a:pPr>
            <a:endParaRPr lang="en-GB" dirty="0" smtClean="0"/>
          </a:p>
          <a:p>
            <a:pPr algn="just">
              <a:spcAft>
                <a:spcPts val="425"/>
              </a:spcAft>
              <a:buSzPct val="100000"/>
            </a:pPr>
            <a:r>
              <a:rPr lang="en-GB" b="1" dirty="0" smtClean="0"/>
              <a:t>Assist governments </a:t>
            </a:r>
            <a:r>
              <a:rPr lang="en-GB" dirty="0" smtClean="0"/>
              <a:t>in enhancing collaboration with the private sector in the framework of </a:t>
            </a:r>
            <a:r>
              <a:rPr lang="en-GB" b="1" dirty="0" smtClean="0"/>
              <a:t>Country Programming Frameworks </a:t>
            </a:r>
            <a:r>
              <a:rPr lang="en-GB" dirty="0" smtClean="0"/>
              <a:t>(CPFs) </a:t>
            </a:r>
            <a:r>
              <a:rPr lang="en-US" dirty="0" smtClean="0"/>
              <a:t>and verify that the existing policies, regulations and institutions are adequate in order to maximize the positive impacts of international investment while minimizing the risks.</a:t>
            </a:r>
          </a:p>
          <a:p>
            <a:pPr algn="just">
              <a:spcAft>
                <a:spcPts val="425"/>
              </a:spcAft>
              <a:buSzPct val="100000"/>
            </a:pPr>
            <a:endParaRPr lang="en-US" dirty="0" smtClean="0"/>
          </a:p>
          <a:p>
            <a:pPr algn="just">
              <a:spcAft>
                <a:spcPts val="425"/>
              </a:spcAft>
              <a:buSzPct val="100000"/>
            </a:pPr>
            <a:r>
              <a:rPr lang="en-US" dirty="0" smtClean="0"/>
              <a:t>Enhance participation in consultation process, such as the Save Food Initiative’s Meeting on Food Losses and Waste Reduction or the Inclusive consultation process within CFS for the development and the broader ownership of principles for responsible agricultural investment that enhance food security and nutrition.</a:t>
            </a:r>
          </a:p>
          <a:p>
            <a:pPr algn="just">
              <a:spcAft>
                <a:spcPts val="425"/>
              </a:spcAft>
              <a:buSzPct val="100000"/>
            </a:pPr>
            <a:endParaRPr lang="en-US" dirty="0" smtClean="0"/>
          </a:p>
          <a:p>
            <a:pPr algn="just">
              <a:spcAft>
                <a:spcPts val="425"/>
              </a:spcAft>
              <a:buSzPct val="100000"/>
            </a:pPr>
            <a:endParaRPr lang="en-US" dirty="0" smtClean="0"/>
          </a:p>
          <a:p>
            <a:r>
              <a:rPr lang="en-GB" dirty="0" smtClean="0"/>
              <a:t>The Private Sector is a key stakeholder in FAO’s fight against hunger, food insecurity and poverty.</a:t>
            </a:r>
          </a:p>
          <a:p>
            <a:r>
              <a:rPr lang="en-GB" dirty="0" smtClean="0"/>
              <a:t>Through increased awareness of the issues relating to food and agriculture, the private sector can assist FAO in achieving its Strategic Objectives</a:t>
            </a:r>
          </a:p>
          <a:p>
            <a:r>
              <a:rPr lang="en-GB" dirty="0" smtClean="0"/>
              <a:t>FAO, with the assistance of the private sector, will support in the implementation of key initiatives, such as voluntary standards, at the national, regional and global level.</a:t>
            </a:r>
          </a:p>
          <a:p>
            <a:pPr algn="just">
              <a:spcAft>
                <a:spcPts val="425"/>
              </a:spcAft>
              <a:buSzPct val="100000"/>
            </a:pPr>
            <a:endParaRPr lang="en-US" dirty="0" smtClean="0"/>
          </a:p>
          <a:p>
            <a:endParaRPr lang="en-US" dirty="0"/>
          </a:p>
        </p:txBody>
      </p:sp>
      <p:sp>
        <p:nvSpPr>
          <p:cNvPr id="4" name="Slide Number Placeholder 3"/>
          <p:cNvSpPr>
            <a:spLocks noGrp="1"/>
          </p:cNvSpPr>
          <p:nvPr>
            <p:ph type="sldNum" sz="quarter" idx="10"/>
          </p:nvPr>
        </p:nvSpPr>
        <p:spPr/>
        <p:txBody>
          <a:bodyPr/>
          <a:lstStyle/>
          <a:p>
            <a:fld id="{116B7175-4F54-014A-A18E-664925D6985C}" type="slidenum">
              <a:rPr lang="en-US" smtClean="0"/>
              <a:pPr/>
              <a:t>26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D57F8984-6C3D-430B-B1DA-4A7520E258D3}" type="datetimeFigureOut">
              <a:rPr lang="es-ES" smtClean="0"/>
              <a:pPr/>
              <a:t>02/07/2015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B2F05D34-4313-41C0-87ED-B38569E6AE7F}"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D57F8984-6C3D-430B-B1DA-4A7520E258D3}" type="datetimeFigureOut">
              <a:rPr lang="es-ES" smtClean="0"/>
              <a:pPr/>
              <a:t>02/07/2015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B2F05D34-4313-41C0-87ED-B38569E6AE7F}"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D57F8984-6C3D-430B-B1DA-4A7520E258D3}" type="datetimeFigureOut">
              <a:rPr lang="es-ES" smtClean="0"/>
              <a:pPr/>
              <a:t>02/07/2015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B2F05D34-4313-41C0-87ED-B38569E6AE7F}"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D57F8984-6C3D-430B-B1DA-4A7520E258D3}" type="datetimeFigureOut">
              <a:rPr lang="es-ES" smtClean="0"/>
              <a:pPr/>
              <a:t>02/07/2015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B2F05D34-4313-41C0-87ED-B38569E6AE7F}"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D57F8984-6C3D-430B-B1DA-4A7520E258D3}" type="datetimeFigureOut">
              <a:rPr lang="es-ES" smtClean="0"/>
              <a:pPr/>
              <a:t>02/07/2015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B2F05D34-4313-41C0-87ED-B38569E6AE7F}"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D57F8984-6C3D-430B-B1DA-4A7520E258D3}" type="datetimeFigureOut">
              <a:rPr lang="es-ES" smtClean="0"/>
              <a:pPr/>
              <a:t>02/07/2015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B2F05D34-4313-41C0-87ED-B38569E6AE7F}"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D57F8984-6C3D-430B-B1DA-4A7520E258D3}" type="datetimeFigureOut">
              <a:rPr lang="es-ES" smtClean="0"/>
              <a:pPr/>
              <a:t>02/07/2015</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B2F05D34-4313-41C0-87ED-B38569E6AE7F}"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D57F8984-6C3D-430B-B1DA-4A7520E258D3}" type="datetimeFigureOut">
              <a:rPr lang="es-ES" smtClean="0"/>
              <a:pPr/>
              <a:t>02/07/2015</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B2F05D34-4313-41C0-87ED-B38569E6AE7F}"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D57F8984-6C3D-430B-B1DA-4A7520E258D3}" type="datetimeFigureOut">
              <a:rPr lang="es-ES" smtClean="0"/>
              <a:pPr/>
              <a:t>02/07/2015</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B2F05D34-4313-41C0-87ED-B38569E6AE7F}"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D57F8984-6C3D-430B-B1DA-4A7520E258D3}" type="datetimeFigureOut">
              <a:rPr lang="es-ES" smtClean="0"/>
              <a:pPr/>
              <a:t>02/07/2015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B2F05D34-4313-41C0-87ED-B38569E6AE7F}"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D57F8984-6C3D-430B-B1DA-4A7520E258D3}" type="datetimeFigureOut">
              <a:rPr lang="es-ES" smtClean="0"/>
              <a:pPr/>
              <a:t>02/07/2015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B2F05D34-4313-41C0-87ED-B38569E6AE7F}"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7F8984-6C3D-430B-B1DA-4A7520E258D3}" type="datetimeFigureOut">
              <a:rPr lang="es-ES" smtClean="0"/>
              <a:pPr/>
              <a:t>02/07/2015</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F05D34-4313-41C0-87ED-B38569E6AE7F}"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PUERTO_MOTRIL"/>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874" y="0"/>
            <a:ext cx="9159874" cy="6858000"/>
          </a:xfrm>
          <a:prstGeom prst="rect">
            <a:avLst/>
          </a:prstGeom>
          <a:noFill/>
        </p:spPr>
      </p:pic>
      <p:sp>
        <p:nvSpPr>
          <p:cNvPr id="2" name="1 Título"/>
          <p:cNvSpPr>
            <a:spLocks noGrp="1"/>
          </p:cNvSpPr>
          <p:nvPr>
            <p:ph type="ctrTitle"/>
          </p:nvPr>
        </p:nvSpPr>
        <p:spPr/>
        <p:txBody>
          <a:bodyPr>
            <a:normAutofit fontScale="90000"/>
          </a:bodyPr>
          <a:lstStyle/>
          <a:p>
            <a:r>
              <a:rPr lang="es-ES" dirty="0" smtClean="0"/>
              <a:t>“Las inversiones pesqueras privadas en países terceros y su papel en la cooperación para el desarrollo”</a:t>
            </a:r>
            <a:endParaRPr lang="es-ES" dirty="0"/>
          </a:p>
        </p:txBody>
      </p:sp>
      <p:sp>
        <p:nvSpPr>
          <p:cNvPr id="3" name="2 Subtítulo"/>
          <p:cNvSpPr>
            <a:spLocks noGrp="1"/>
          </p:cNvSpPr>
          <p:nvPr>
            <p:ph type="subTitle" idx="1"/>
          </p:nvPr>
        </p:nvSpPr>
        <p:spPr>
          <a:xfrm>
            <a:off x="857224" y="4429132"/>
            <a:ext cx="7500990" cy="1752600"/>
          </a:xfrm>
        </p:spPr>
        <p:txBody>
          <a:bodyPr>
            <a:normAutofit/>
          </a:bodyPr>
          <a:lstStyle/>
          <a:p>
            <a:r>
              <a:rPr lang="es-ES" sz="2800" dirty="0" smtClean="0">
                <a:solidFill>
                  <a:schemeClr val="bg1"/>
                </a:solidFill>
              </a:rPr>
              <a:t>Dr. Alberto López-</a:t>
            </a:r>
            <a:r>
              <a:rPr lang="es-ES" sz="2800" dirty="0" err="1" smtClean="0">
                <a:solidFill>
                  <a:schemeClr val="bg1"/>
                </a:solidFill>
              </a:rPr>
              <a:t>Asenjo</a:t>
            </a:r>
            <a:r>
              <a:rPr lang="es-ES" sz="2800" dirty="0" smtClean="0">
                <a:solidFill>
                  <a:schemeClr val="bg1"/>
                </a:solidFill>
              </a:rPr>
              <a:t>, DVM, </a:t>
            </a:r>
            <a:r>
              <a:rPr lang="es-ES" sz="2800" dirty="0" err="1" smtClean="0">
                <a:solidFill>
                  <a:schemeClr val="bg1"/>
                </a:solidFill>
              </a:rPr>
              <a:t>PhD.</a:t>
            </a:r>
            <a:endParaRPr lang="es-ES" sz="2800" dirty="0" smtClean="0">
              <a:solidFill>
                <a:schemeClr val="bg1"/>
              </a:solidFill>
            </a:endParaRPr>
          </a:p>
          <a:p>
            <a:r>
              <a:rPr lang="es-ES" sz="2200" dirty="0" smtClean="0">
                <a:solidFill>
                  <a:schemeClr val="bg1"/>
                </a:solidFill>
              </a:rPr>
              <a:t>Consejero de Agricultura, Alimentación y Medio Ambiente</a:t>
            </a:r>
          </a:p>
          <a:p>
            <a:r>
              <a:rPr lang="es-ES" sz="2200" dirty="0" smtClean="0">
                <a:solidFill>
                  <a:schemeClr val="bg1"/>
                </a:solidFill>
              </a:rPr>
              <a:t>Embajada de España en París y de la Representación Permanente de España ante la OCDE</a:t>
            </a:r>
            <a:endParaRPr lang="es-ES" sz="2200" dirty="0">
              <a:solidFill>
                <a:schemeClr val="bg1"/>
              </a:solidFill>
            </a:endParaRPr>
          </a:p>
        </p:txBody>
      </p:sp>
      <p:pic>
        <p:nvPicPr>
          <p:cNvPr id="5" name="4 Imagen" descr="logoMARM.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10053" y="0"/>
            <a:ext cx="3833948" cy="857232"/>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142984"/>
            <a:ext cx="9144000" cy="5715016"/>
          </a:xfrm>
          <a:prstGeom prst="rect">
            <a:avLst/>
          </a:prstGeom>
          <a:noFill/>
          <a:ln w="9525">
            <a:noFill/>
            <a:miter lim="800000"/>
            <a:headEnd/>
            <a:tailEnd/>
          </a:ln>
          <a:effectLst/>
        </p:spPr>
      </p:pic>
      <p:sp>
        <p:nvSpPr>
          <p:cNvPr id="4" name="Rectangle 24"/>
          <p:cNvSpPr/>
          <p:nvPr/>
        </p:nvSpPr>
        <p:spPr>
          <a:xfrm>
            <a:off x="0" y="0"/>
            <a:ext cx="9144000" cy="1371822"/>
          </a:xfrm>
          <a:prstGeom prst="rect">
            <a:avLst/>
          </a:prstGeom>
          <a:solidFill>
            <a:srgbClr val="BFBFBF"/>
          </a:solidFill>
          <a:ln>
            <a:noFill/>
          </a:ln>
          <a:effectLst/>
        </p:spPr>
        <p:style>
          <a:lnRef idx="1">
            <a:schemeClr val="accent1"/>
          </a:lnRef>
          <a:fillRef idx="3">
            <a:schemeClr val="accent1"/>
          </a:fillRef>
          <a:effectRef idx="2">
            <a:schemeClr val="accent1"/>
          </a:effectRef>
          <a:fontRef idx="minor">
            <a:schemeClr val="lt1"/>
          </a:fontRef>
        </p:style>
        <p:txBody>
          <a:bodyPr wrap="square" lIns="182880" tIns="182880" rIns="182880" bIns="0" rtlCol="0" anchor="ctr">
            <a:noAutofit/>
          </a:bodyPr>
          <a:lstStyle/>
          <a:p>
            <a:pPr algn="ctr">
              <a:lnSpc>
                <a:spcPts val="3920"/>
              </a:lnSpc>
            </a:pPr>
            <a:endParaRPr lang="en-US" sz="3000">
              <a:solidFill>
                <a:schemeClr val="tx1">
                  <a:lumMod val="85000"/>
                  <a:lumOff val="15000"/>
                </a:schemeClr>
              </a:solidFill>
              <a:latin typeface="Nevis"/>
              <a:cs typeface="Nevis"/>
            </a:endParaRPr>
          </a:p>
        </p:txBody>
      </p:sp>
      <p:sp>
        <p:nvSpPr>
          <p:cNvPr id="5" name="4 CuadroTexto"/>
          <p:cNvSpPr txBox="1"/>
          <p:nvPr/>
        </p:nvSpPr>
        <p:spPr>
          <a:xfrm>
            <a:off x="714348" y="214290"/>
            <a:ext cx="7643866" cy="1138773"/>
          </a:xfrm>
          <a:prstGeom prst="rect">
            <a:avLst/>
          </a:prstGeom>
          <a:noFill/>
        </p:spPr>
        <p:txBody>
          <a:bodyPr wrap="square" rtlCol="0">
            <a:spAutoFit/>
          </a:bodyPr>
          <a:lstStyle/>
          <a:p>
            <a:pPr algn="ctr"/>
            <a:r>
              <a:rPr lang="es-ES" sz="3400" b="1" dirty="0" smtClean="0"/>
              <a:t>Análisis de la inversión pública en cooperación pesquera</a:t>
            </a:r>
            <a:endParaRPr lang="es-ES" sz="3400" b="1" dirty="0"/>
          </a:p>
        </p:txBody>
      </p:sp>
      <p:sp>
        <p:nvSpPr>
          <p:cNvPr id="7" name="6 CuadroTexto"/>
          <p:cNvSpPr txBox="1"/>
          <p:nvPr/>
        </p:nvSpPr>
        <p:spPr>
          <a:xfrm>
            <a:off x="214282" y="6273225"/>
            <a:ext cx="3500462" cy="584775"/>
          </a:xfrm>
          <a:prstGeom prst="rect">
            <a:avLst/>
          </a:prstGeom>
          <a:noFill/>
        </p:spPr>
        <p:txBody>
          <a:bodyPr wrap="square" rtlCol="0">
            <a:spAutoFit/>
          </a:bodyPr>
          <a:lstStyle/>
          <a:p>
            <a:r>
              <a:rPr lang="es-ES" sz="1600" u="sng" dirty="0" smtClean="0">
                <a:solidFill>
                  <a:schemeClr val="bg1"/>
                </a:solidFill>
              </a:rPr>
              <a:t>Fuente </a:t>
            </a:r>
            <a:r>
              <a:rPr lang="es-ES" sz="1600" dirty="0" smtClean="0">
                <a:solidFill>
                  <a:schemeClr val="bg1"/>
                </a:solidFill>
              </a:rPr>
              <a:t>: LDRAC seminario presentación PROBITEC LR</a:t>
            </a:r>
            <a:endParaRPr lang="es-ES" sz="1600" dirty="0">
              <a:solidFill>
                <a:schemeClr val="bg1"/>
              </a:solidFill>
            </a:endParaRPr>
          </a:p>
        </p:txBody>
      </p:sp>
      <p:pic>
        <p:nvPicPr>
          <p:cNvPr id="8" name="7 Imagen" descr="COMHAFA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86710" y="285728"/>
            <a:ext cx="785794" cy="785794"/>
          </a:xfrm>
          <a:prstGeom prst="rect">
            <a:avLst/>
          </a:prstGeom>
        </p:spPr>
      </p:pic>
      <p:pic>
        <p:nvPicPr>
          <p:cNvPr id="9" name="8 Imagen" descr="LDRAC.bmp"/>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25234" y="357166"/>
            <a:ext cx="789180" cy="753711"/>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a:p>
        </p:txBody>
      </p:sp>
      <p:pic>
        <p:nvPicPr>
          <p:cNvPr id="717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
            <a:ext cx="9144000" cy="6858000"/>
          </a:xfrm>
          <a:prstGeom prst="rect">
            <a:avLst/>
          </a:prstGeom>
          <a:noFill/>
          <a:ln w="9525">
            <a:noFill/>
            <a:miter lim="800000"/>
            <a:headEnd/>
            <a:tailEnd/>
          </a:ln>
          <a:effectLst/>
        </p:spPr>
      </p:pic>
      <p:sp>
        <p:nvSpPr>
          <p:cNvPr id="6" name="5 CuadroTexto"/>
          <p:cNvSpPr txBox="1"/>
          <p:nvPr/>
        </p:nvSpPr>
        <p:spPr>
          <a:xfrm>
            <a:off x="0" y="6286520"/>
            <a:ext cx="3500462" cy="584775"/>
          </a:xfrm>
          <a:prstGeom prst="rect">
            <a:avLst/>
          </a:prstGeom>
          <a:noFill/>
        </p:spPr>
        <p:txBody>
          <a:bodyPr wrap="square" rtlCol="0">
            <a:spAutoFit/>
          </a:bodyPr>
          <a:lstStyle/>
          <a:p>
            <a:r>
              <a:rPr lang="es-ES" sz="1600" u="sng" dirty="0" smtClean="0">
                <a:solidFill>
                  <a:schemeClr val="bg1"/>
                </a:solidFill>
              </a:rPr>
              <a:t>Fuente </a:t>
            </a:r>
            <a:r>
              <a:rPr lang="es-ES" sz="1600" dirty="0" smtClean="0">
                <a:solidFill>
                  <a:schemeClr val="bg1"/>
                </a:solidFill>
              </a:rPr>
              <a:t>: LDRAC seminario presentación PROBITEC LR</a:t>
            </a:r>
            <a:endParaRPr lang="es-ES" sz="1600" dirty="0">
              <a:solidFill>
                <a:schemeClr val="bg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a:p>
        </p:txBody>
      </p:sp>
      <p:pic>
        <p:nvPicPr>
          <p:cNvPr id="205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 y="0"/>
            <a:ext cx="9143999" cy="6858000"/>
          </a:xfrm>
          <a:prstGeom prst="rect">
            <a:avLst/>
          </a:prstGeom>
          <a:noFill/>
          <a:ln w="9525">
            <a:noFill/>
            <a:miter lim="800000"/>
            <a:headEnd/>
            <a:tailEnd/>
          </a:ln>
          <a:effectLst/>
        </p:spPr>
      </p:pic>
      <p:sp>
        <p:nvSpPr>
          <p:cNvPr id="6" name="5 CuadroTexto"/>
          <p:cNvSpPr txBox="1"/>
          <p:nvPr/>
        </p:nvSpPr>
        <p:spPr>
          <a:xfrm>
            <a:off x="5643538" y="5857892"/>
            <a:ext cx="3500462" cy="584775"/>
          </a:xfrm>
          <a:prstGeom prst="rect">
            <a:avLst/>
          </a:prstGeom>
          <a:noFill/>
        </p:spPr>
        <p:txBody>
          <a:bodyPr wrap="square" rtlCol="0">
            <a:spAutoFit/>
          </a:bodyPr>
          <a:lstStyle/>
          <a:p>
            <a:r>
              <a:rPr lang="es-ES" sz="1600" u="sng" dirty="0" smtClean="0">
                <a:solidFill>
                  <a:schemeClr val="bg1"/>
                </a:solidFill>
              </a:rPr>
              <a:t>Fuente </a:t>
            </a:r>
            <a:r>
              <a:rPr lang="es-ES" sz="1600" dirty="0" smtClean="0">
                <a:solidFill>
                  <a:schemeClr val="bg1"/>
                </a:solidFill>
              </a:rPr>
              <a:t>: LDRAC seminario presentación PROBITEC LR</a:t>
            </a:r>
            <a:endParaRPr lang="es-ES" sz="1600" dirty="0">
              <a:solidFill>
                <a:schemeClr val="bg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a:p>
        </p:txBody>
      </p:sp>
      <p:pic>
        <p:nvPicPr>
          <p:cNvPr id="5122"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
            <a:ext cx="9144000" cy="6858000"/>
          </a:xfrm>
          <a:prstGeom prst="rect">
            <a:avLst/>
          </a:prstGeom>
          <a:noFill/>
          <a:ln w="9525">
            <a:noFill/>
            <a:miter lim="800000"/>
            <a:headEnd/>
            <a:tailEnd/>
          </a:ln>
          <a:effectLst/>
        </p:spPr>
      </p:pic>
      <p:sp>
        <p:nvSpPr>
          <p:cNvPr id="6" name="5 CuadroTexto"/>
          <p:cNvSpPr txBox="1"/>
          <p:nvPr/>
        </p:nvSpPr>
        <p:spPr>
          <a:xfrm>
            <a:off x="7858148" y="5534561"/>
            <a:ext cx="1285852" cy="1323439"/>
          </a:xfrm>
          <a:prstGeom prst="rect">
            <a:avLst/>
          </a:prstGeom>
          <a:noFill/>
        </p:spPr>
        <p:txBody>
          <a:bodyPr wrap="square" rtlCol="0">
            <a:spAutoFit/>
          </a:bodyPr>
          <a:lstStyle/>
          <a:p>
            <a:r>
              <a:rPr lang="es-ES" sz="1600" u="sng" dirty="0" smtClean="0">
                <a:solidFill>
                  <a:schemeClr val="bg1"/>
                </a:solidFill>
              </a:rPr>
              <a:t>Fuente </a:t>
            </a:r>
            <a:r>
              <a:rPr lang="es-ES" sz="1600" dirty="0" smtClean="0">
                <a:solidFill>
                  <a:schemeClr val="bg1"/>
                </a:solidFill>
              </a:rPr>
              <a:t>: LDRAC seminario presentación PROBITEC LR</a:t>
            </a:r>
            <a:endParaRPr lang="es-ES" sz="1600" dirty="0">
              <a:solidFill>
                <a:schemeClr val="bg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4"/>
          <p:cNvSpPr/>
          <p:nvPr/>
        </p:nvSpPr>
        <p:spPr>
          <a:xfrm>
            <a:off x="0" y="-14523"/>
            <a:ext cx="9144000" cy="1300384"/>
          </a:xfrm>
          <a:prstGeom prst="rect">
            <a:avLst/>
          </a:prstGeom>
          <a:solidFill>
            <a:srgbClr val="BFBFBF"/>
          </a:solidFill>
          <a:ln>
            <a:noFill/>
          </a:ln>
          <a:effectLst/>
        </p:spPr>
        <p:style>
          <a:lnRef idx="1">
            <a:schemeClr val="accent1"/>
          </a:lnRef>
          <a:fillRef idx="3">
            <a:schemeClr val="accent1"/>
          </a:fillRef>
          <a:effectRef idx="2">
            <a:schemeClr val="accent1"/>
          </a:effectRef>
          <a:fontRef idx="minor">
            <a:schemeClr val="lt1"/>
          </a:fontRef>
        </p:style>
        <p:txBody>
          <a:bodyPr wrap="square" lIns="182880" tIns="182880" rIns="182880" bIns="0" rtlCol="0" anchor="ctr">
            <a:noAutofit/>
          </a:bodyPr>
          <a:lstStyle/>
          <a:p>
            <a:pPr algn="ctr">
              <a:lnSpc>
                <a:spcPts val="3920"/>
              </a:lnSpc>
            </a:pPr>
            <a:endParaRPr lang="en-US" sz="3000">
              <a:solidFill>
                <a:schemeClr val="tx1">
                  <a:lumMod val="85000"/>
                  <a:lumOff val="15000"/>
                </a:schemeClr>
              </a:solidFill>
              <a:latin typeface="Nevis"/>
              <a:cs typeface="Nevis"/>
            </a:endParaRPr>
          </a:p>
        </p:txBody>
      </p:sp>
      <p:sp>
        <p:nvSpPr>
          <p:cNvPr id="2" name="1 Título"/>
          <p:cNvSpPr>
            <a:spLocks noGrp="1"/>
          </p:cNvSpPr>
          <p:nvPr>
            <p:ph type="title"/>
          </p:nvPr>
        </p:nvSpPr>
        <p:spPr>
          <a:xfrm>
            <a:off x="428596" y="142852"/>
            <a:ext cx="8229600" cy="1143000"/>
          </a:xfrm>
        </p:spPr>
        <p:txBody>
          <a:bodyPr>
            <a:noAutofit/>
          </a:bodyPr>
          <a:lstStyle/>
          <a:p>
            <a:r>
              <a:rPr lang="es-ES" sz="3600" b="1" dirty="0" smtClean="0"/>
              <a:t>Cooperación pesquera : el modelo español (1)</a:t>
            </a:r>
            <a:endParaRPr lang="es-ES" sz="3600" b="1" dirty="0"/>
          </a:p>
        </p:txBody>
      </p:sp>
      <p:sp>
        <p:nvSpPr>
          <p:cNvPr id="3" name="2 Marcador de contenido"/>
          <p:cNvSpPr>
            <a:spLocks noGrp="1"/>
          </p:cNvSpPr>
          <p:nvPr>
            <p:ph idx="1"/>
          </p:nvPr>
        </p:nvSpPr>
        <p:spPr>
          <a:xfrm>
            <a:off x="285720" y="1500150"/>
            <a:ext cx="8572560" cy="5357850"/>
          </a:xfrm>
        </p:spPr>
        <p:txBody>
          <a:bodyPr>
            <a:normAutofit lnSpcReduction="10000"/>
          </a:bodyPr>
          <a:lstStyle/>
          <a:p>
            <a:r>
              <a:rPr lang="es-ES" sz="2400" dirty="0" smtClean="0"/>
              <a:t>1964 : constitución de la empresa mixta </a:t>
            </a:r>
            <a:r>
              <a:rPr lang="es-ES" sz="2400" i="1" dirty="0" smtClean="0"/>
              <a:t>Sea </a:t>
            </a:r>
            <a:r>
              <a:rPr lang="es-ES" sz="2400" i="1" dirty="0" err="1" smtClean="0"/>
              <a:t>Harvest</a:t>
            </a:r>
            <a:r>
              <a:rPr lang="es-ES" sz="2400" i="1" dirty="0" smtClean="0"/>
              <a:t> </a:t>
            </a:r>
            <a:r>
              <a:rPr lang="es-ES" sz="2400" i="1" dirty="0" err="1" smtClean="0"/>
              <a:t>Corporation</a:t>
            </a:r>
            <a:r>
              <a:rPr lang="es-ES" sz="2400" i="1" dirty="0" smtClean="0"/>
              <a:t> : </a:t>
            </a:r>
            <a:r>
              <a:rPr lang="es-ES" sz="2400" dirty="0" smtClean="0"/>
              <a:t>expansión durante los años 70, 80.</a:t>
            </a:r>
          </a:p>
          <a:p>
            <a:pPr>
              <a:buNone/>
            </a:pPr>
            <a:endParaRPr lang="es-ES" sz="2400" dirty="0" smtClean="0"/>
          </a:p>
          <a:p>
            <a:r>
              <a:rPr lang="es-ES" sz="2400" i="1" u="sng" dirty="0" smtClean="0"/>
              <a:t>A nivel español</a:t>
            </a:r>
            <a:r>
              <a:rPr lang="es-ES" sz="2400" i="1" dirty="0" smtClean="0"/>
              <a:t>: </a:t>
            </a:r>
            <a:r>
              <a:rPr lang="es-ES" sz="2400" dirty="0" smtClean="0"/>
              <a:t>Decreto 2517/76, por el que se regulan las empresas pesqueras conjuntas </a:t>
            </a:r>
          </a:p>
          <a:p>
            <a:r>
              <a:rPr lang="es-ES" sz="2400" i="1" u="sng" dirty="0" smtClean="0"/>
              <a:t>A nivel de la UE</a:t>
            </a:r>
            <a:r>
              <a:rPr lang="es-ES" sz="2400" i="1" dirty="0" smtClean="0"/>
              <a:t>: </a:t>
            </a:r>
            <a:r>
              <a:rPr lang="es-ES" sz="2400" dirty="0" smtClean="0"/>
              <a:t>Reglamento 2909/83, por el que se define la empresa pesquera mixta : cooperación socios comunitarios, cuenca mediterráneas y costa occidental de África</a:t>
            </a:r>
          </a:p>
          <a:p>
            <a:pPr>
              <a:buNone/>
            </a:pPr>
            <a:endParaRPr lang="es-ES" sz="2400" dirty="0" smtClean="0"/>
          </a:p>
          <a:p>
            <a:pPr lvl="1">
              <a:buNone/>
            </a:pPr>
            <a:r>
              <a:rPr lang="es-ES" sz="2000" dirty="0" smtClean="0">
                <a:sym typeface="Wingdings" pitchFamily="2" charset="2"/>
              </a:rPr>
              <a:t> </a:t>
            </a:r>
            <a:r>
              <a:rPr lang="es-ES" sz="2400" dirty="0" smtClean="0">
                <a:sym typeface="Wingdings" pitchFamily="2" charset="2"/>
              </a:rPr>
              <a:t>Dos visiones diametralmente </a:t>
            </a:r>
            <a:r>
              <a:rPr lang="es-ES" sz="2400" dirty="0" smtClean="0"/>
              <a:t> opuestas</a:t>
            </a:r>
            <a:r>
              <a:rPr lang="es-ES" sz="2400" i="1" dirty="0" smtClean="0"/>
              <a:t> </a:t>
            </a:r>
            <a:r>
              <a:rPr lang="es-ES" sz="2400" dirty="0" smtClean="0"/>
              <a:t>sobre el modelo de sociedades mixtas : España fomenta la creación de empresas a través de incentivos arancelarios / la UE tiene como objetivo reducir la capacidad pesquera como sustitución al desguace </a:t>
            </a:r>
            <a:endParaRPr lang="es-ES" sz="2400" i="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85720" y="1428736"/>
            <a:ext cx="8572560" cy="5286412"/>
          </a:xfrm>
        </p:spPr>
        <p:txBody>
          <a:bodyPr>
            <a:normAutofit/>
          </a:bodyPr>
          <a:lstStyle/>
          <a:p>
            <a:endParaRPr lang="es-ES" sz="2400" dirty="0" smtClean="0"/>
          </a:p>
          <a:p>
            <a:r>
              <a:rPr lang="es-ES" sz="2400" u="sng" dirty="0" smtClean="0"/>
              <a:t>Reglamento 3944/90 </a:t>
            </a:r>
            <a:r>
              <a:rPr lang="es-ES" sz="2400" dirty="0" smtClean="0"/>
              <a:t>: se consolidan las sociedades mixtas como un elemento de política estructural aunque incluye el abastecimiento prioritario de los mercados comunitarios </a:t>
            </a:r>
          </a:p>
          <a:p>
            <a:pPr>
              <a:buNone/>
            </a:pPr>
            <a:endParaRPr lang="es-ES" sz="2400" dirty="0" smtClean="0"/>
          </a:p>
          <a:p>
            <a:r>
              <a:rPr lang="es-ES" sz="2400" u="sng" dirty="0" smtClean="0"/>
              <a:t>Creación del IFOP </a:t>
            </a:r>
            <a:r>
              <a:rPr lang="es-ES" sz="2400" dirty="0" smtClean="0"/>
              <a:t>(1994-1999) en el que se subvenciona la exportación de buques para la creación de una sociedad mixta en la misma cuantía del desguace, aunque finalmente se redujo hasta el 80% del desguace</a:t>
            </a:r>
          </a:p>
          <a:p>
            <a:pPr>
              <a:buNone/>
            </a:pPr>
            <a:endParaRPr lang="es-ES" sz="2400" dirty="0" smtClean="0"/>
          </a:p>
          <a:p>
            <a:r>
              <a:rPr lang="es-ES" sz="2400" dirty="0" smtClean="0"/>
              <a:t>Sin embargo, el </a:t>
            </a:r>
            <a:r>
              <a:rPr lang="es-ES" sz="2400" u="sng" dirty="0" smtClean="0"/>
              <a:t>Reglamento 2369/2002 </a:t>
            </a:r>
            <a:r>
              <a:rPr lang="es-ES" sz="2400" dirty="0" smtClean="0"/>
              <a:t>modifica la normativa IFOP y elimina la financiación a las sociedades mixtas a partir del 31 de diciembre de 2004</a:t>
            </a:r>
            <a:endParaRPr lang="es-ES" sz="2400" dirty="0"/>
          </a:p>
        </p:txBody>
      </p:sp>
      <p:sp>
        <p:nvSpPr>
          <p:cNvPr id="4" name="Rectangle 24"/>
          <p:cNvSpPr/>
          <p:nvPr/>
        </p:nvSpPr>
        <p:spPr>
          <a:xfrm>
            <a:off x="0" y="-14523"/>
            <a:ext cx="9144000" cy="1371822"/>
          </a:xfrm>
          <a:prstGeom prst="rect">
            <a:avLst/>
          </a:prstGeom>
          <a:solidFill>
            <a:srgbClr val="BFBFBF"/>
          </a:solidFill>
          <a:ln>
            <a:noFill/>
          </a:ln>
          <a:effectLst/>
        </p:spPr>
        <p:style>
          <a:lnRef idx="1">
            <a:schemeClr val="accent1"/>
          </a:lnRef>
          <a:fillRef idx="3">
            <a:schemeClr val="accent1"/>
          </a:fillRef>
          <a:effectRef idx="2">
            <a:schemeClr val="accent1"/>
          </a:effectRef>
          <a:fontRef idx="minor">
            <a:schemeClr val="lt1"/>
          </a:fontRef>
        </p:style>
        <p:txBody>
          <a:bodyPr wrap="square" lIns="182880" tIns="182880" rIns="182880" bIns="0" rtlCol="0" anchor="ctr">
            <a:noAutofit/>
          </a:bodyPr>
          <a:lstStyle/>
          <a:p>
            <a:pPr algn="ctr">
              <a:lnSpc>
                <a:spcPts val="3920"/>
              </a:lnSpc>
            </a:pPr>
            <a:endParaRPr lang="en-US" sz="3000">
              <a:solidFill>
                <a:schemeClr val="tx1">
                  <a:lumMod val="85000"/>
                  <a:lumOff val="15000"/>
                </a:schemeClr>
              </a:solidFill>
              <a:latin typeface="Nevis"/>
              <a:cs typeface="Nevis"/>
            </a:endParaRPr>
          </a:p>
        </p:txBody>
      </p:sp>
      <p:sp>
        <p:nvSpPr>
          <p:cNvPr id="5" name="1 Título"/>
          <p:cNvSpPr txBox="1">
            <a:spLocks/>
          </p:cNvSpPr>
          <p:nvPr/>
        </p:nvSpPr>
        <p:spPr>
          <a:xfrm>
            <a:off x="428596" y="142852"/>
            <a:ext cx="8229600" cy="1143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3600" b="1" i="0" u="none" strike="noStrike" kern="1200" cap="none" spc="0" normalizeH="0" baseline="0" noProof="0" dirty="0" smtClean="0">
                <a:ln>
                  <a:noFill/>
                </a:ln>
                <a:solidFill>
                  <a:schemeClr val="tx1"/>
                </a:solidFill>
                <a:effectLst/>
                <a:uLnTx/>
                <a:uFillTx/>
                <a:latin typeface="+mj-lt"/>
                <a:ea typeface="+mj-ea"/>
                <a:cs typeface="+mj-cs"/>
              </a:rPr>
              <a:t>Cooperación pesquera : el modelo español (2)</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600200"/>
            <a:ext cx="8229600" cy="5043510"/>
          </a:xfrm>
        </p:spPr>
        <p:txBody>
          <a:bodyPr>
            <a:normAutofit fontScale="92500" lnSpcReduction="10000"/>
          </a:bodyPr>
          <a:lstStyle/>
          <a:p>
            <a:r>
              <a:rPr lang="es-ES" sz="2600" dirty="0" smtClean="0"/>
              <a:t>Creación del </a:t>
            </a:r>
            <a:r>
              <a:rPr lang="es-ES" sz="2600" dirty="0" err="1" smtClean="0"/>
              <a:t>cluster</a:t>
            </a:r>
            <a:r>
              <a:rPr lang="es-ES" sz="2600" dirty="0" smtClean="0"/>
              <a:t> de empresas pesqueras en países terceros – 2014 </a:t>
            </a:r>
          </a:p>
          <a:p>
            <a:r>
              <a:rPr lang="es-ES" sz="2600" dirty="0" smtClean="0"/>
              <a:t>Buque de formación y cooperación pesquera – </a:t>
            </a:r>
            <a:r>
              <a:rPr lang="es-ES" sz="2600" dirty="0" err="1" smtClean="0"/>
              <a:t>Intermares</a:t>
            </a:r>
            <a:r>
              <a:rPr lang="es-ES" sz="2600" dirty="0" smtClean="0"/>
              <a:t> (2009)</a:t>
            </a:r>
          </a:p>
          <a:p>
            <a:endParaRPr lang="es-ES" sz="2600" dirty="0" smtClean="0"/>
          </a:p>
          <a:p>
            <a:endParaRPr lang="es-ES" sz="2600" dirty="0" smtClean="0"/>
          </a:p>
          <a:p>
            <a:endParaRPr lang="es-ES" sz="2600" dirty="0" smtClean="0"/>
          </a:p>
          <a:p>
            <a:endParaRPr lang="es-ES" sz="2600" dirty="0" smtClean="0"/>
          </a:p>
          <a:p>
            <a:pPr>
              <a:buNone/>
            </a:pPr>
            <a:endParaRPr lang="es-ES" sz="2600" dirty="0" smtClean="0"/>
          </a:p>
          <a:p>
            <a:pPr>
              <a:buNone/>
            </a:pPr>
            <a:endParaRPr lang="es-ES" sz="2600" dirty="0" smtClean="0"/>
          </a:p>
          <a:p>
            <a:pPr>
              <a:buNone/>
            </a:pPr>
            <a:endParaRPr lang="es-ES" sz="2600" dirty="0" smtClean="0"/>
          </a:p>
          <a:p>
            <a:r>
              <a:rPr lang="es-ES" sz="2600" dirty="0" smtClean="0"/>
              <a:t>Proyecto cooperación española sudeste asiático </a:t>
            </a:r>
          </a:p>
          <a:p>
            <a:pPr>
              <a:buNone/>
            </a:pPr>
            <a:endParaRPr lang="es-ES" dirty="0" smtClean="0"/>
          </a:p>
          <a:p>
            <a:endParaRPr lang="es-ES" dirty="0"/>
          </a:p>
        </p:txBody>
      </p:sp>
      <p:sp>
        <p:nvSpPr>
          <p:cNvPr id="4" name="Rectangle 24"/>
          <p:cNvSpPr/>
          <p:nvPr/>
        </p:nvSpPr>
        <p:spPr>
          <a:xfrm>
            <a:off x="0" y="-14523"/>
            <a:ext cx="9144000" cy="1371822"/>
          </a:xfrm>
          <a:prstGeom prst="rect">
            <a:avLst/>
          </a:prstGeom>
          <a:solidFill>
            <a:srgbClr val="BFBFBF"/>
          </a:solidFill>
          <a:ln>
            <a:noFill/>
          </a:ln>
          <a:effectLst/>
        </p:spPr>
        <p:style>
          <a:lnRef idx="1">
            <a:schemeClr val="accent1"/>
          </a:lnRef>
          <a:fillRef idx="3">
            <a:schemeClr val="accent1"/>
          </a:fillRef>
          <a:effectRef idx="2">
            <a:schemeClr val="accent1"/>
          </a:effectRef>
          <a:fontRef idx="minor">
            <a:schemeClr val="lt1"/>
          </a:fontRef>
        </p:style>
        <p:txBody>
          <a:bodyPr wrap="square" lIns="182880" tIns="182880" rIns="182880" bIns="0" rtlCol="0" anchor="ctr">
            <a:noAutofit/>
          </a:bodyPr>
          <a:lstStyle/>
          <a:p>
            <a:pPr algn="ctr">
              <a:lnSpc>
                <a:spcPts val="3920"/>
              </a:lnSpc>
            </a:pPr>
            <a:endParaRPr lang="en-US" sz="3000">
              <a:solidFill>
                <a:schemeClr val="tx1">
                  <a:lumMod val="85000"/>
                  <a:lumOff val="15000"/>
                </a:schemeClr>
              </a:solidFill>
              <a:latin typeface="Nevis"/>
              <a:cs typeface="Nevis"/>
            </a:endParaRPr>
          </a:p>
        </p:txBody>
      </p:sp>
      <p:sp>
        <p:nvSpPr>
          <p:cNvPr id="5" name="1 Título"/>
          <p:cNvSpPr txBox="1">
            <a:spLocks/>
          </p:cNvSpPr>
          <p:nvPr/>
        </p:nvSpPr>
        <p:spPr>
          <a:xfrm>
            <a:off x="428596" y="142852"/>
            <a:ext cx="8229600" cy="1143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3600" b="1" i="0" u="none" strike="noStrike" kern="1200" cap="none" spc="0" normalizeH="0" baseline="0" noProof="0" dirty="0" smtClean="0">
                <a:ln>
                  <a:noFill/>
                </a:ln>
                <a:solidFill>
                  <a:schemeClr val="tx1"/>
                </a:solidFill>
                <a:effectLst/>
                <a:uLnTx/>
                <a:uFillTx/>
                <a:latin typeface="+mj-lt"/>
                <a:ea typeface="+mj-ea"/>
                <a:cs typeface="+mj-cs"/>
              </a:rPr>
              <a:t>Cooperación pesquera : el modelo español (3)</a:t>
            </a:r>
          </a:p>
        </p:txBody>
      </p:sp>
      <p:pic>
        <p:nvPicPr>
          <p:cNvPr id="6" name="5 Imagen" descr="37403 buque intermares_tcm7-165009.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71538" y="3071810"/>
            <a:ext cx="4071362" cy="2717634"/>
          </a:xfrm>
          <a:prstGeom prst="rect">
            <a:avLst/>
          </a:prstGeom>
        </p:spPr>
      </p:pic>
      <p:sp>
        <p:nvSpPr>
          <p:cNvPr id="8" name="7 CuadroTexto"/>
          <p:cNvSpPr txBox="1"/>
          <p:nvPr/>
        </p:nvSpPr>
        <p:spPr>
          <a:xfrm>
            <a:off x="5429256" y="3000372"/>
            <a:ext cx="3286148" cy="2862322"/>
          </a:xfrm>
          <a:prstGeom prst="rect">
            <a:avLst/>
          </a:prstGeom>
          <a:noFill/>
        </p:spPr>
        <p:txBody>
          <a:bodyPr wrap="square" rtlCol="0">
            <a:spAutoFit/>
          </a:bodyPr>
          <a:lstStyle/>
          <a:p>
            <a:r>
              <a:rPr lang="es-ES" u="sng" dirty="0" smtClean="0"/>
              <a:t>Objetivos </a:t>
            </a:r>
            <a:r>
              <a:rPr lang="es-ES" dirty="0" smtClean="0"/>
              <a:t>: Difundir conocimientos y proporcionar formación pesquera  mediante el desarrollo a bordo de campañas de aprendizaje teórico y sesiones de entrenamiento práctico. Permite  estrechar y mejorar la cooperación pesquera entre España y todos los países con tradición pesquera. </a:t>
            </a:r>
            <a:endParaRPr lang="es-E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14282" y="1500174"/>
            <a:ext cx="8572560" cy="5357826"/>
          </a:xfrm>
        </p:spPr>
        <p:txBody>
          <a:bodyPr anchor="t">
            <a:normAutofit lnSpcReduction="10000"/>
          </a:bodyPr>
          <a:lstStyle/>
          <a:p>
            <a:pPr>
              <a:buNone/>
            </a:pPr>
            <a:r>
              <a:rPr lang="es-ES" sz="2400" dirty="0" smtClean="0"/>
              <a:t>En el que se pone en evidencia que las sociedades mixtas son mucho más que un instrumento de la política estructural : </a:t>
            </a:r>
          </a:p>
          <a:p>
            <a:pPr lvl="2"/>
            <a:r>
              <a:rPr lang="es-ES" sz="2200" dirty="0" smtClean="0"/>
              <a:t>Son un vehículo para la cooperación al desarrollo</a:t>
            </a:r>
          </a:p>
          <a:p>
            <a:pPr lvl="2"/>
            <a:r>
              <a:rPr lang="es-ES" sz="2200" dirty="0" smtClean="0"/>
              <a:t>Son un elemento estratégico para el abastecimiento de los mercados comunitarios </a:t>
            </a:r>
          </a:p>
          <a:p>
            <a:pPr lvl="2"/>
            <a:r>
              <a:rPr lang="es-ES" sz="2200" dirty="0" smtClean="0"/>
              <a:t>Fomentan la política de empleo y formación </a:t>
            </a:r>
          </a:p>
          <a:p>
            <a:pPr lvl="2"/>
            <a:r>
              <a:rPr lang="es-ES" sz="2200" dirty="0" smtClean="0"/>
              <a:t>Ayuda a la cooperación regional y la cooperación sur/sur</a:t>
            </a:r>
          </a:p>
          <a:p>
            <a:pPr lvl="2"/>
            <a:r>
              <a:rPr lang="es-ES" sz="2200" dirty="0" smtClean="0"/>
              <a:t>Permite la transferencia de personal y conocimiento adaptados </a:t>
            </a:r>
          </a:p>
          <a:p>
            <a:pPr lvl="2"/>
            <a:r>
              <a:rPr lang="es-ES" sz="2200" dirty="0" smtClean="0"/>
              <a:t>Promueve la inversión de capitales en una actividad sostenible y rentable </a:t>
            </a:r>
          </a:p>
          <a:p>
            <a:pPr lvl="2"/>
            <a:r>
              <a:rPr lang="es-ES" sz="2200" dirty="0" smtClean="0"/>
              <a:t>Propicia el comercio de insumos, bienes de equipo</a:t>
            </a:r>
          </a:p>
          <a:p>
            <a:pPr lvl="2"/>
            <a:r>
              <a:rPr lang="es-ES" sz="2200" dirty="0" smtClean="0"/>
              <a:t>Ayuda en la estrategia de formación de capacidades</a:t>
            </a:r>
          </a:p>
          <a:p>
            <a:pPr lvl="2"/>
            <a:r>
              <a:rPr lang="es-ES" sz="2200" dirty="0" smtClean="0"/>
              <a:t>Promueve una visión de la pesca sostenible y propicia un entendimiento y apoyo a las posiciones de la UE a las OROC </a:t>
            </a:r>
          </a:p>
          <a:p>
            <a:pPr>
              <a:buNone/>
            </a:pPr>
            <a:endParaRPr lang="es-ES" dirty="0"/>
          </a:p>
        </p:txBody>
      </p:sp>
      <p:sp>
        <p:nvSpPr>
          <p:cNvPr id="4" name="Rectangle 24"/>
          <p:cNvSpPr/>
          <p:nvPr/>
        </p:nvSpPr>
        <p:spPr>
          <a:xfrm>
            <a:off x="0" y="-14523"/>
            <a:ext cx="9144000" cy="1300384"/>
          </a:xfrm>
          <a:prstGeom prst="rect">
            <a:avLst/>
          </a:prstGeom>
          <a:solidFill>
            <a:srgbClr val="BFBFBF"/>
          </a:solidFill>
          <a:ln>
            <a:noFill/>
          </a:ln>
          <a:effectLst/>
        </p:spPr>
        <p:style>
          <a:lnRef idx="1">
            <a:schemeClr val="accent1"/>
          </a:lnRef>
          <a:fillRef idx="3">
            <a:schemeClr val="accent1"/>
          </a:fillRef>
          <a:effectRef idx="2">
            <a:schemeClr val="accent1"/>
          </a:effectRef>
          <a:fontRef idx="minor">
            <a:schemeClr val="lt1"/>
          </a:fontRef>
        </p:style>
        <p:txBody>
          <a:bodyPr wrap="square" lIns="182880" tIns="182880" rIns="182880" bIns="0" rtlCol="0" anchor="ctr">
            <a:noAutofit/>
          </a:bodyPr>
          <a:lstStyle/>
          <a:p>
            <a:pPr algn="ctr">
              <a:lnSpc>
                <a:spcPts val="3920"/>
              </a:lnSpc>
            </a:pPr>
            <a:endParaRPr lang="en-US" sz="3000">
              <a:solidFill>
                <a:schemeClr val="tx1">
                  <a:lumMod val="85000"/>
                  <a:lumOff val="15000"/>
                </a:schemeClr>
              </a:solidFill>
              <a:latin typeface="Nevis"/>
              <a:cs typeface="Nevis"/>
            </a:endParaRPr>
          </a:p>
        </p:txBody>
      </p:sp>
      <p:sp>
        <p:nvSpPr>
          <p:cNvPr id="5" name="1 Título"/>
          <p:cNvSpPr txBox="1">
            <a:spLocks/>
          </p:cNvSpPr>
          <p:nvPr/>
        </p:nvSpPr>
        <p:spPr>
          <a:xfrm>
            <a:off x="428596" y="142852"/>
            <a:ext cx="8229600" cy="1143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3600" b="1" i="0" u="none" strike="noStrike" kern="1200" cap="none" spc="0" normalizeH="0" baseline="0" noProof="0" dirty="0" smtClean="0">
                <a:ln>
                  <a:noFill/>
                </a:ln>
                <a:solidFill>
                  <a:schemeClr val="tx1"/>
                </a:solidFill>
                <a:effectLst/>
                <a:uLnTx/>
                <a:uFillTx/>
                <a:latin typeface="+mj-lt"/>
                <a:ea typeface="+mj-ea"/>
                <a:cs typeface="+mj-cs"/>
              </a:rPr>
              <a:t>Dictamen del comité económico</a:t>
            </a:r>
            <a:r>
              <a:rPr kumimoji="0" lang="es-ES" sz="3600" b="1" i="0" u="none" strike="noStrike" kern="1200" cap="none" spc="0" normalizeH="0" noProof="0" dirty="0" smtClean="0">
                <a:ln>
                  <a:noFill/>
                </a:ln>
                <a:solidFill>
                  <a:schemeClr val="tx1"/>
                </a:solidFill>
                <a:effectLst/>
                <a:uLnTx/>
                <a:uFillTx/>
                <a:latin typeface="+mj-lt"/>
                <a:ea typeface="+mj-ea"/>
                <a:cs typeface="+mj-cs"/>
              </a:rPr>
              <a:t> y social sobre sociedades mixtas (2006/C65/09)</a:t>
            </a:r>
            <a:endParaRPr kumimoji="0" lang="es-ES" sz="3600" b="1" i="0" u="none" strike="noStrike" kern="120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4"/>
          <p:cNvSpPr/>
          <p:nvPr/>
        </p:nvSpPr>
        <p:spPr>
          <a:xfrm>
            <a:off x="0" y="-14523"/>
            <a:ext cx="9144000" cy="1300384"/>
          </a:xfrm>
          <a:prstGeom prst="rect">
            <a:avLst/>
          </a:prstGeom>
          <a:solidFill>
            <a:srgbClr val="BFBFBF"/>
          </a:solidFill>
          <a:ln>
            <a:noFill/>
          </a:ln>
          <a:effectLst/>
        </p:spPr>
        <p:style>
          <a:lnRef idx="1">
            <a:schemeClr val="accent1"/>
          </a:lnRef>
          <a:fillRef idx="3">
            <a:schemeClr val="accent1"/>
          </a:fillRef>
          <a:effectRef idx="2">
            <a:schemeClr val="accent1"/>
          </a:effectRef>
          <a:fontRef idx="minor">
            <a:schemeClr val="lt1"/>
          </a:fontRef>
        </p:style>
        <p:txBody>
          <a:bodyPr wrap="square" lIns="182880" tIns="182880" rIns="182880" bIns="0" rtlCol="0" anchor="ctr">
            <a:noAutofit/>
          </a:bodyPr>
          <a:lstStyle/>
          <a:p>
            <a:pPr algn="ctr">
              <a:lnSpc>
                <a:spcPts val="3920"/>
              </a:lnSpc>
            </a:pPr>
            <a:endParaRPr lang="en-US" sz="3000">
              <a:solidFill>
                <a:schemeClr val="tx1">
                  <a:lumMod val="85000"/>
                  <a:lumOff val="15000"/>
                </a:schemeClr>
              </a:solidFill>
              <a:latin typeface="Nevis"/>
              <a:cs typeface="Nevis"/>
            </a:endParaRPr>
          </a:p>
        </p:txBody>
      </p:sp>
      <p:sp>
        <p:nvSpPr>
          <p:cNvPr id="2" name="1 Título"/>
          <p:cNvSpPr>
            <a:spLocks noGrp="1"/>
          </p:cNvSpPr>
          <p:nvPr>
            <p:ph type="title"/>
          </p:nvPr>
        </p:nvSpPr>
        <p:spPr>
          <a:xfrm>
            <a:off x="428596" y="142852"/>
            <a:ext cx="8229600" cy="1143000"/>
          </a:xfrm>
        </p:spPr>
        <p:txBody>
          <a:bodyPr>
            <a:normAutofit/>
          </a:bodyPr>
          <a:lstStyle/>
          <a:p>
            <a:r>
              <a:rPr lang="es-ES" b="1" dirty="0" smtClean="0"/>
              <a:t>La nueva PPC</a:t>
            </a:r>
            <a:endParaRPr lang="es-ES" b="1" dirty="0"/>
          </a:p>
        </p:txBody>
      </p:sp>
      <p:sp>
        <p:nvSpPr>
          <p:cNvPr id="3" name="2 Marcador de contenido"/>
          <p:cNvSpPr>
            <a:spLocks noGrp="1"/>
          </p:cNvSpPr>
          <p:nvPr>
            <p:ph idx="1"/>
          </p:nvPr>
        </p:nvSpPr>
        <p:spPr>
          <a:xfrm>
            <a:off x="457200" y="1600200"/>
            <a:ext cx="8401080" cy="4972072"/>
          </a:xfrm>
        </p:spPr>
        <p:txBody>
          <a:bodyPr>
            <a:normAutofit fontScale="77500" lnSpcReduction="20000"/>
          </a:bodyPr>
          <a:lstStyle/>
          <a:p>
            <a:pPr marL="514350" indent="-514350">
              <a:buAutoNum type="arabicPeriod"/>
            </a:pPr>
            <a:r>
              <a:rPr lang="es-ES" dirty="0" smtClean="0"/>
              <a:t>La PPC pierde su consideración de común a favor de la conservación</a:t>
            </a:r>
          </a:p>
          <a:p>
            <a:pPr marL="514350" indent="-514350">
              <a:buNone/>
            </a:pPr>
            <a:r>
              <a:rPr lang="es-ES" dirty="0" smtClean="0"/>
              <a:t>	¿En la PPC se </a:t>
            </a:r>
            <a:r>
              <a:rPr lang="es-ES" dirty="0" smtClean="0">
                <a:sym typeface="Wingdings" pitchFamily="2" charset="2"/>
              </a:rPr>
              <a:t>renuncia a la preferencia comunitaria?</a:t>
            </a:r>
          </a:p>
          <a:p>
            <a:pPr marL="514350" indent="-514350">
              <a:buAutoNum type="arabicPeriod" startAt="2"/>
            </a:pPr>
            <a:r>
              <a:rPr lang="es-ES" dirty="0" smtClean="0">
                <a:sym typeface="Wingdings" pitchFamily="2" charset="2"/>
              </a:rPr>
              <a:t>La OCM prioriza las acciones de información en detrimento de instrumentos de actuación en el mercado. Los acuerdos preferenciales y negociación de contingentes arancelarios </a:t>
            </a:r>
          </a:p>
          <a:p>
            <a:pPr marL="514350" indent="-514350">
              <a:buAutoNum type="arabicPeriod" startAt="3"/>
            </a:pPr>
            <a:r>
              <a:rPr lang="es-ES" dirty="0" smtClean="0">
                <a:sym typeface="Wingdings" pitchFamily="2" charset="2"/>
              </a:rPr>
              <a:t>Simplificación frente a la mejor regulación “</a:t>
            </a:r>
            <a:r>
              <a:rPr lang="es-ES" dirty="0" err="1" smtClean="0">
                <a:sym typeface="Wingdings" pitchFamily="2" charset="2"/>
              </a:rPr>
              <a:t>better</a:t>
            </a:r>
            <a:r>
              <a:rPr lang="es-ES" dirty="0" smtClean="0">
                <a:sym typeface="Wingdings" pitchFamily="2" charset="2"/>
              </a:rPr>
              <a:t> </a:t>
            </a:r>
            <a:r>
              <a:rPr lang="es-ES" dirty="0" err="1" smtClean="0">
                <a:sym typeface="Wingdings" pitchFamily="2" charset="2"/>
              </a:rPr>
              <a:t>regulation</a:t>
            </a:r>
            <a:r>
              <a:rPr lang="es-ES" dirty="0" smtClean="0">
                <a:sym typeface="Wingdings" pitchFamily="2" charset="2"/>
              </a:rPr>
              <a:t>” : el ejemplo canadiense “</a:t>
            </a:r>
            <a:r>
              <a:rPr lang="es-ES" dirty="0" err="1" smtClean="0">
                <a:sym typeface="Wingdings" pitchFamily="2" charset="2"/>
              </a:rPr>
              <a:t>one</a:t>
            </a:r>
            <a:r>
              <a:rPr lang="es-ES" dirty="0" smtClean="0">
                <a:sym typeface="Wingdings" pitchFamily="2" charset="2"/>
              </a:rPr>
              <a:t> in, </a:t>
            </a:r>
            <a:r>
              <a:rPr lang="es-ES" dirty="0" err="1" smtClean="0">
                <a:sym typeface="Wingdings" pitchFamily="2" charset="2"/>
              </a:rPr>
              <a:t>one</a:t>
            </a:r>
            <a:r>
              <a:rPr lang="es-ES" dirty="0" smtClean="0">
                <a:sym typeface="Wingdings" pitchFamily="2" charset="2"/>
              </a:rPr>
              <a:t> </a:t>
            </a:r>
            <a:r>
              <a:rPr lang="es-ES" dirty="0" err="1" smtClean="0">
                <a:sym typeface="Wingdings" pitchFamily="2" charset="2"/>
              </a:rPr>
              <a:t>out</a:t>
            </a:r>
            <a:r>
              <a:rPr lang="es-ES" dirty="0" smtClean="0">
                <a:sym typeface="Wingdings" pitchFamily="2" charset="2"/>
              </a:rPr>
              <a:t>”</a:t>
            </a:r>
          </a:p>
          <a:p>
            <a:pPr marL="514350" indent="-514350">
              <a:buAutoNum type="arabicPeriod" startAt="3"/>
            </a:pPr>
            <a:r>
              <a:rPr lang="es-ES" dirty="0" smtClean="0">
                <a:sym typeface="Wingdings" pitchFamily="2" charset="2"/>
              </a:rPr>
              <a:t>¿Porqué las inversiones pesqueras no están incluidas en las negociaciones sobre bienes y servicios? </a:t>
            </a:r>
          </a:p>
          <a:p>
            <a:pPr marL="514350" indent="-514350">
              <a:buNone/>
            </a:pPr>
            <a:r>
              <a:rPr lang="es-ES" dirty="0" smtClean="0">
                <a:sym typeface="Wingdings" pitchFamily="2" charset="2"/>
              </a:rPr>
              <a:t>5. 	Visión exterior de la pesca basada en el mejor conocimiento de dictámenes disponibles, transferencia de conocimiento, para una correcta explotación sostenible de los recursos</a:t>
            </a:r>
            <a:endParaRPr lang="es-E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85720" y="1643026"/>
            <a:ext cx="8572560" cy="5214974"/>
          </a:xfrm>
        </p:spPr>
        <p:txBody>
          <a:bodyPr>
            <a:normAutofit fontScale="92500" lnSpcReduction="10000"/>
          </a:bodyPr>
          <a:lstStyle/>
          <a:p>
            <a:pPr>
              <a:buNone/>
            </a:pPr>
            <a:r>
              <a:rPr lang="es-ES" sz="3000" dirty="0" smtClean="0"/>
              <a:t>La nueva PPC está claramente orientada a una política de conservación basada en lograr el RMS cuanto antes, la eliminación de los descartes, y los desembarcos obligatorios. La pesca intracomunitaria no alcanza el 35% . </a:t>
            </a:r>
          </a:p>
          <a:p>
            <a:pPr lvl="1"/>
            <a:r>
              <a:rPr lang="es-ES" u="sng" dirty="0" smtClean="0"/>
              <a:t>Pesca comunitaria </a:t>
            </a:r>
            <a:r>
              <a:rPr lang="es-ES" dirty="0" smtClean="0"/>
              <a:t>: 4 millones de toneladas</a:t>
            </a:r>
          </a:p>
          <a:p>
            <a:pPr lvl="1"/>
            <a:r>
              <a:rPr lang="es-ES" dirty="0" smtClean="0"/>
              <a:t>5º productor mundial después de China, Indonesia, India, y Perú</a:t>
            </a:r>
          </a:p>
          <a:p>
            <a:pPr lvl="1"/>
            <a:r>
              <a:rPr lang="es-ES" u="sng" dirty="0" smtClean="0"/>
              <a:t>Flota </a:t>
            </a:r>
            <a:r>
              <a:rPr lang="es-ES" dirty="0" smtClean="0"/>
              <a:t>: 82.047 buques y 127.686 tripulantes </a:t>
            </a:r>
          </a:p>
          <a:p>
            <a:pPr>
              <a:buNone/>
            </a:pPr>
            <a:r>
              <a:rPr lang="es-ES" sz="3000" dirty="0" smtClean="0"/>
              <a:t>El mercado de la UE tiene 507 millones de consumidores, con un PIB de 18,12 trillones de $ y una renta per cápita de 35.849 $.</a:t>
            </a:r>
          </a:p>
          <a:p>
            <a:pPr>
              <a:buNone/>
            </a:pPr>
            <a:endParaRPr lang="es-ES" dirty="0" smtClean="0"/>
          </a:p>
          <a:p>
            <a:pPr>
              <a:buNone/>
            </a:pPr>
            <a:endParaRPr lang="es-ES" dirty="0"/>
          </a:p>
        </p:txBody>
      </p:sp>
      <p:sp>
        <p:nvSpPr>
          <p:cNvPr id="4" name="Rectangle 24"/>
          <p:cNvSpPr/>
          <p:nvPr/>
        </p:nvSpPr>
        <p:spPr>
          <a:xfrm>
            <a:off x="0" y="0"/>
            <a:ext cx="9144000" cy="1300384"/>
          </a:xfrm>
          <a:prstGeom prst="rect">
            <a:avLst/>
          </a:prstGeom>
          <a:solidFill>
            <a:srgbClr val="BFBFBF"/>
          </a:solidFill>
          <a:ln>
            <a:noFill/>
          </a:ln>
          <a:effectLst/>
        </p:spPr>
        <p:style>
          <a:lnRef idx="1">
            <a:schemeClr val="accent1"/>
          </a:lnRef>
          <a:fillRef idx="3">
            <a:schemeClr val="accent1"/>
          </a:fillRef>
          <a:effectRef idx="2">
            <a:schemeClr val="accent1"/>
          </a:effectRef>
          <a:fontRef idx="minor">
            <a:schemeClr val="lt1"/>
          </a:fontRef>
        </p:style>
        <p:txBody>
          <a:bodyPr wrap="square" lIns="182880" tIns="182880" rIns="182880" bIns="0" rtlCol="0" anchor="ctr">
            <a:noAutofit/>
          </a:bodyPr>
          <a:lstStyle/>
          <a:p>
            <a:pPr algn="ctr">
              <a:buNone/>
            </a:pPr>
            <a:r>
              <a:rPr lang="es-ES" sz="3600" b="1" dirty="0" smtClean="0">
                <a:solidFill>
                  <a:schemeClr val="tx1"/>
                </a:solidFill>
              </a:rPr>
              <a:t>Una panorámica sobre la política de recursos y mercados (1). </a:t>
            </a:r>
          </a:p>
        </p:txBody>
      </p:sp>
      <p:sp>
        <p:nvSpPr>
          <p:cNvPr id="5" name="1 Título"/>
          <p:cNvSpPr txBox="1">
            <a:spLocks/>
          </p:cNvSpPr>
          <p:nvPr/>
        </p:nvSpPr>
        <p:spPr>
          <a:xfrm>
            <a:off x="500034" y="21429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s-ES"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714744" y="1600200"/>
            <a:ext cx="5214974" cy="5043510"/>
          </a:xfrm>
        </p:spPr>
        <p:txBody>
          <a:bodyPr>
            <a:normAutofit lnSpcReduction="10000"/>
          </a:bodyPr>
          <a:lstStyle/>
          <a:p>
            <a:pPr>
              <a:buNone/>
            </a:pPr>
            <a:r>
              <a:rPr lang="es-ES" sz="2400" i="1" dirty="0" smtClean="0"/>
              <a:t>Grupo de Trabajo sobre Clima, Inversión y Desarrollo </a:t>
            </a:r>
            <a:r>
              <a:rPr lang="es-ES" sz="2400" dirty="0" smtClean="0"/>
              <a:t>– 21/05/2015 :</a:t>
            </a:r>
          </a:p>
          <a:p>
            <a:pPr marL="0" indent="0">
              <a:spcBef>
                <a:spcPts val="0"/>
              </a:spcBef>
              <a:buNone/>
            </a:pPr>
            <a:endParaRPr lang="es-ES" sz="2400" dirty="0" smtClean="0"/>
          </a:p>
          <a:p>
            <a:pPr marL="0" indent="0">
              <a:spcBef>
                <a:spcPts val="0"/>
              </a:spcBef>
              <a:buNone/>
            </a:pPr>
            <a:r>
              <a:rPr lang="es-ES" sz="2400" dirty="0" smtClean="0"/>
              <a:t>Necesaria cooperación y colaboración entre el sector público y privado </a:t>
            </a:r>
            <a:r>
              <a:rPr lang="en-US" sz="2400" dirty="0" smtClean="0"/>
              <a:t>: “The answer from the business community and from the technology developers is an exciting yes. We can change and we have an immense capacity to do so." </a:t>
            </a:r>
            <a:endParaRPr lang="es-ES" sz="2400" dirty="0" smtClean="0"/>
          </a:p>
          <a:p>
            <a:pPr marL="0" indent="0">
              <a:spcBef>
                <a:spcPts val="0"/>
              </a:spcBef>
              <a:buNone/>
            </a:pPr>
            <a:endParaRPr lang="es-ES" sz="2400" dirty="0" smtClean="0"/>
          </a:p>
          <a:p>
            <a:pPr marL="0" indent="0">
              <a:spcBef>
                <a:spcPts val="0"/>
              </a:spcBef>
              <a:buNone/>
            </a:pPr>
            <a:r>
              <a:rPr lang="es-ES" sz="2400" dirty="0" smtClean="0"/>
              <a:t>Para la constitución del Fondo Verde de la COP21, el G7 contabiliza una inversión de 8,3 millardos de $ ; la contribución necesaria por parte del sector privado es de 250 millardos de $. </a:t>
            </a:r>
            <a:endParaRPr lang="en-US" sz="2400" dirty="0" smtClean="0"/>
          </a:p>
        </p:txBody>
      </p:sp>
      <p:sp>
        <p:nvSpPr>
          <p:cNvPr id="4" name="Rectangle 24"/>
          <p:cNvSpPr/>
          <p:nvPr/>
        </p:nvSpPr>
        <p:spPr>
          <a:xfrm>
            <a:off x="0" y="-14523"/>
            <a:ext cx="9144000" cy="1371822"/>
          </a:xfrm>
          <a:prstGeom prst="rect">
            <a:avLst/>
          </a:prstGeom>
          <a:solidFill>
            <a:srgbClr val="BFBFBF"/>
          </a:solidFill>
          <a:ln>
            <a:noFill/>
          </a:ln>
          <a:effectLst/>
        </p:spPr>
        <p:style>
          <a:lnRef idx="1">
            <a:schemeClr val="accent1"/>
          </a:lnRef>
          <a:fillRef idx="3">
            <a:schemeClr val="accent1"/>
          </a:fillRef>
          <a:effectRef idx="2">
            <a:schemeClr val="accent1"/>
          </a:effectRef>
          <a:fontRef idx="minor">
            <a:schemeClr val="lt1"/>
          </a:fontRef>
        </p:style>
        <p:txBody>
          <a:bodyPr wrap="square" lIns="182880" tIns="182880" rIns="182880" bIns="0" rtlCol="0" anchor="ctr">
            <a:noAutofit/>
          </a:bodyPr>
          <a:lstStyle/>
          <a:p>
            <a:pPr algn="ctr">
              <a:lnSpc>
                <a:spcPts val="3920"/>
              </a:lnSpc>
            </a:pPr>
            <a:endParaRPr lang="en-US" sz="3000">
              <a:solidFill>
                <a:schemeClr val="tx1">
                  <a:lumMod val="85000"/>
                  <a:lumOff val="15000"/>
                </a:schemeClr>
              </a:solidFill>
              <a:latin typeface="Nevis"/>
              <a:cs typeface="Nevis"/>
            </a:endParaRPr>
          </a:p>
        </p:txBody>
      </p:sp>
      <p:sp>
        <p:nvSpPr>
          <p:cNvPr id="5" name="1 Título"/>
          <p:cNvSpPr>
            <a:spLocks noGrp="1"/>
          </p:cNvSpPr>
          <p:nvPr>
            <p:ph type="title"/>
          </p:nvPr>
        </p:nvSpPr>
        <p:spPr>
          <a:xfrm>
            <a:off x="428596" y="214290"/>
            <a:ext cx="8229600" cy="989034"/>
          </a:xfrm>
        </p:spPr>
        <p:txBody>
          <a:bodyPr>
            <a:noAutofit/>
          </a:bodyPr>
          <a:lstStyle/>
          <a:p>
            <a:r>
              <a:rPr lang="es-ES" sz="3600" b="1" dirty="0" smtClean="0"/>
              <a:t>La necesaria colaboración entre los sectores público y privado (1)</a:t>
            </a:r>
            <a:endParaRPr lang="es-ES" sz="3600" b="1" dirty="0"/>
          </a:p>
        </p:txBody>
      </p:sp>
      <p:pic>
        <p:nvPicPr>
          <p:cNvPr id="7" name="6 Imagen" descr="gore-300x421.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1472" y="1571612"/>
            <a:ext cx="2786082" cy="3909801"/>
          </a:xfrm>
          <a:prstGeom prst="rect">
            <a:avLst/>
          </a:prstGeom>
          <a:ln>
            <a:noFill/>
          </a:ln>
          <a:effectLst>
            <a:softEdge rad="112500"/>
          </a:effectLst>
        </p:spPr>
      </p:pic>
      <p:sp>
        <p:nvSpPr>
          <p:cNvPr id="8" name="7 CuadroTexto"/>
          <p:cNvSpPr txBox="1"/>
          <p:nvPr/>
        </p:nvSpPr>
        <p:spPr>
          <a:xfrm>
            <a:off x="642910" y="5429264"/>
            <a:ext cx="2643206" cy="1200329"/>
          </a:xfrm>
          <a:prstGeom prst="rect">
            <a:avLst/>
          </a:prstGeom>
          <a:noFill/>
        </p:spPr>
        <p:txBody>
          <a:bodyPr wrap="square" rtlCol="0">
            <a:spAutoFit/>
          </a:bodyPr>
          <a:lstStyle/>
          <a:p>
            <a:pPr algn="ctr"/>
            <a:r>
              <a:rPr lang="es-ES" sz="2400" i="1" dirty="0" smtClean="0"/>
              <a:t>“Al” Gore – ex Vicepresidente de los EEUU</a:t>
            </a:r>
            <a:endParaRPr lang="es-ES" sz="2400" i="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85720" y="1500174"/>
            <a:ext cx="8572560" cy="5143536"/>
          </a:xfrm>
        </p:spPr>
        <p:txBody>
          <a:bodyPr>
            <a:normAutofit/>
          </a:bodyPr>
          <a:lstStyle/>
          <a:p>
            <a:pPr>
              <a:buNone/>
            </a:pPr>
            <a:r>
              <a:rPr lang="es-ES" sz="2800" dirty="0" smtClean="0"/>
              <a:t>El mercado de la UE absorbe 13,93 millones de toneladas y tiene un consumo aparente de 12,32 millones de toneladas, de los cuales :</a:t>
            </a:r>
          </a:p>
          <a:p>
            <a:pPr lvl="2">
              <a:buFont typeface="Wingdings" pitchFamily="2" charset="2"/>
              <a:buChar char="Ø"/>
            </a:pPr>
            <a:r>
              <a:rPr lang="es-ES" sz="2600" dirty="0" smtClean="0"/>
              <a:t> </a:t>
            </a:r>
            <a:r>
              <a:rPr lang="es-ES" sz="2600" dirty="0" err="1" smtClean="0"/>
              <a:t>prod</a:t>
            </a:r>
            <a:r>
              <a:rPr lang="es-ES" sz="2600" dirty="0" smtClean="0"/>
              <a:t> intracomunitaria : 5,5 millones de toneladas</a:t>
            </a:r>
          </a:p>
          <a:p>
            <a:pPr lvl="2">
              <a:buFont typeface="Wingdings" pitchFamily="2" charset="2"/>
              <a:buChar char="Ø"/>
            </a:pPr>
            <a:r>
              <a:rPr lang="es-ES" sz="2600" dirty="0" smtClean="0"/>
              <a:t> importación : 8,38 millones de toneladas </a:t>
            </a:r>
          </a:p>
          <a:p>
            <a:pPr lvl="2">
              <a:buFont typeface="Wingdings" pitchFamily="2" charset="2"/>
              <a:buChar char="Ø"/>
            </a:pPr>
            <a:r>
              <a:rPr lang="es-ES" sz="2600" dirty="0" smtClean="0"/>
              <a:t> exportación : 1,61 millones de toneladas </a:t>
            </a:r>
          </a:p>
          <a:p>
            <a:pPr>
              <a:buNone/>
            </a:pPr>
            <a:r>
              <a:rPr lang="es-ES" sz="2800" u="sng" dirty="0" smtClean="0"/>
              <a:t>Volumen de negocio </a:t>
            </a:r>
            <a:r>
              <a:rPr lang="es-ES" sz="2800" dirty="0" smtClean="0"/>
              <a:t>: 52,2 billones de € </a:t>
            </a:r>
          </a:p>
          <a:p>
            <a:pPr>
              <a:buNone/>
            </a:pPr>
            <a:r>
              <a:rPr lang="es-ES" sz="2800" u="sng" dirty="0" smtClean="0"/>
              <a:t>Consumo per cápita </a:t>
            </a:r>
            <a:r>
              <a:rPr lang="es-ES" sz="2800" dirty="0" smtClean="0"/>
              <a:t>: 24,5 kilos (oscila entre 5,3 a 53,7) </a:t>
            </a:r>
          </a:p>
        </p:txBody>
      </p:sp>
      <p:sp>
        <p:nvSpPr>
          <p:cNvPr id="4" name="Rectangle 24"/>
          <p:cNvSpPr/>
          <p:nvPr/>
        </p:nvSpPr>
        <p:spPr>
          <a:xfrm>
            <a:off x="0" y="0"/>
            <a:ext cx="9144000" cy="1300384"/>
          </a:xfrm>
          <a:prstGeom prst="rect">
            <a:avLst/>
          </a:prstGeom>
          <a:solidFill>
            <a:srgbClr val="BFBFBF"/>
          </a:solidFill>
          <a:ln>
            <a:noFill/>
          </a:ln>
          <a:effectLst/>
        </p:spPr>
        <p:style>
          <a:lnRef idx="1">
            <a:schemeClr val="accent1"/>
          </a:lnRef>
          <a:fillRef idx="3">
            <a:schemeClr val="accent1"/>
          </a:fillRef>
          <a:effectRef idx="2">
            <a:schemeClr val="accent1"/>
          </a:effectRef>
          <a:fontRef idx="minor">
            <a:schemeClr val="lt1"/>
          </a:fontRef>
        </p:style>
        <p:txBody>
          <a:bodyPr wrap="square" lIns="182880" tIns="182880" rIns="182880" bIns="0" rtlCol="0" anchor="ctr">
            <a:noAutofit/>
          </a:bodyPr>
          <a:lstStyle/>
          <a:p>
            <a:pPr algn="ctr">
              <a:buNone/>
            </a:pPr>
            <a:r>
              <a:rPr lang="es-ES" sz="3600" b="1" dirty="0" smtClean="0">
                <a:solidFill>
                  <a:schemeClr val="tx1"/>
                </a:solidFill>
              </a:rPr>
              <a:t>Una panorámica sobre la política de recursos y mercados (2).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4"/>
          <p:cNvSpPr/>
          <p:nvPr/>
        </p:nvSpPr>
        <p:spPr>
          <a:xfrm>
            <a:off x="0" y="0"/>
            <a:ext cx="9144000" cy="1371822"/>
          </a:xfrm>
          <a:prstGeom prst="rect">
            <a:avLst/>
          </a:prstGeom>
          <a:solidFill>
            <a:srgbClr val="BFBFBF"/>
          </a:solidFill>
          <a:ln>
            <a:noFill/>
          </a:ln>
          <a:effectLst/>
        </p:spPr>
        <p:style>
          <a:lnRef idx="1">
            <a:schemeClr val="accent1"/>
          </a:lnRef>
          <a:fillRef idx="3">
            <a:schemeClr val="accent1"/>
          </a:fillRef>
          <a:effectRef idx="2">
            <a:schemeClr val="accent1"/>
          </a:effectRef>
          <a:fontRef idx="minor">
            <a:schemeClr val="lt1"/>
          </a:fontRef>
        </p:style>
        <p:txBody>
          <a:bodyPr wrap="square" lIns="182880" tIns="182880" rIns="182880" bIns="0" rtlCol="0" anchor="ctr">
            <a:noAutofit/>
          </a:bodyPr>
          <a:lstStyle/>
          <a:p>
            <a:pPr algn="ctr">
              <a:lnSpc>
                <a:spcPts val="3920"/>
              </a:lnSpc>
            </a:pPr>
            <a:endParaRPr lang="en-US" sz="3000">
              <a:solidFill>
                <a:schemeClr val="tx1">
                  <a:lumMod val="85000"/>
                  <a:lumOff val="15000"/>
                </a:schemeClr>
              </a:solidFill>
              <a:latin typeface="Nevis"/>
              <a:cs typeface="Nevis"/>
            </a:endParaRPr>
          </a:p>
        </p:txBody>
      </p:sp>
      <p:sp>
        <p:nvSpPr>
          <p:cNvPr id="2" name="1 Título"/>
          <p:cNvSpPr>
            <a:spLocks noGrp="1"/>
          </p:cNvSpPr>
          <p:nvPr>
            <p:ph type="title"/>
          </p:nvPr>
        </p:nvSpPr>
        <p:spPr/>
        <p:txBody>
          <a:bodyPr/>
          <a:lstStyle/>
          <a:p>
            <a:r>
              <a:rPr lang="es-ES" dirty="0" smtClean="0"/>
              <a:t>Conclusión</a:t>
            </a:r>
            <a:endParaRPr lang="es-ES" dirty="0"/>
          </a:p>
        </p:txBody>
      </p:sp>
      <p:sp>
        <p:nvSpPr>
          <p:cNvPr id="3" name="2 Marcador de contenido"/>
          <p:cNvSpPr>
            <a:spLocks noGrp="1"/>
          </p:cNvSpPr>
          <p:nvPr>
            <p:ph idx="1"/>
          </p:nvPr>
        </p:nvSpPr>
        <p:spPr>
          <a:xfrm>
            <a:off x="285720" y="1600200"/>
            <a:ext cx="8643998" cy="5257800"/>
          </a:xfrm>
        </p:spPr>
        <p:txBody>
          <a:bodyPr>
            <a:normAutofit fontScale="92500" lnSpcReduction="20000"/>
          </a:bodyPr>
          <a:lstStyle/>
          <a:p>
            <a:pPr marL="514350" indent="-514350">
              <a:buAutoNum type="arabicPeriod"/>
            </a:pPr>
            <a:r>
              <a:rPr lang="es-ES" dirty="0" smtClean="0"/>
              <a:t>La ayuda de las instituciones públicas no es suficiente, y en algunos casos es incluso ineficiente </a:t>
            </a:r>
          </a:p>
          <a:p>
            <a:pPr marL="514350" indent="-514350">
              <a:buAutoNum type="arabicPeriod"/>
            </a:pPr>
            <a:r>
              <a:rPr lang="es-ES" dirty="0" smtClean="0"/>
              <a:t>El rendimiento en la inversión en sectores primarios es de 1 a 13, siendo un auténtico motor para el desarrollo y la seguridad alimentaria</a:t>
            </a:r>
          </a:p>
          <a:p>
            <a:pPr marL="514350" indent="-514350">
              <a:buAutoNum type="arabicPeriod"/>
            </a:pPr>
            <a:r>
              <a:rPr lang="es-ES" dirty="0" smtClean="0"/>
              <a:t>Se necesita más colaboración entre los sectores privado/público en el diseño de las políticas</a:t>
            </a:r>
          </a:p>
          <a:p>
            <a:pPr marL="514350" indent="-514350">
              <a:buAutoNum type="arabicPeriod"/>
            </a:pPr>
            <a:r>
              <a:rPr lang="es-ES" spc="100" dirty="0" smtClean="0"/>
              <a:t>El sector privado es necesario para apoyar la implementación de iniciativas clave:</a:t>
            </a:r>
          </a:p>
          <a:p>
            <a:pPr marL="1155700" lvl="2" indent="-355600"/>
            <a:r>
              <a:rPr lang="es-ES" spc="100" dirty="0" smtClean="0"/>
              <a:t>Estándares voluntarios a nivel nacional, regional y global; </a:t>
            </a:r>
          </a:p>
          <a:p>
            <a:pPr marL="1155700" lvl="2" indent="-355600"/>
            <a:r>
              <a:rPr lang="es-ES" spc="100" dirty="0" smtClean="0"/>
              <a:t>Programas sobre Inversión Inteligente del Sector Privado;</a:t>
            </a:r>
          </a:p>
          <a:p>
            <a:pPr marL="1155700" lvl="2" indent="-355600"/>
            <a:r>
              <a:rPr lang="es-ES" spc="100" dirty="0" smtClean="0"/>
              <a:t>Transferencia de conocimiento y saber hacer en todas las fases de la actividad pesquera </a:t>
            </a:r>
            <a:endParaRPr lang="es-ES" spc="100" dirty="0" smtClean="0">
              <a:solidFill>
                <a:srgbClr val="FFC000"/>
              </a:solidFill>
            </a:endParaRPr>
          </a:p>
          <a:p>
            <a:pPr marL="514350" indent="-514350">
              <a:buAutoNum type="arabicPeriod"/>
            </a:pPr>
            <a:endParaRPr lang="es-E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PUERTO_MOTRIL"/>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874" y="0"/>
            <a:ext cx="9159874" cy="6858000"/>
          </a:xfrm>
          <a:prstGeom prst="rect">
            <a:avLst/>
          </a:prstGeom>
          <a:noFill/>
        </p:spPr>
      </p:pic>
      <p:sp>
        <p:nvSpPr>
          <p:cNvPr id="2" name="1 Título"/>
          <p:cNvSpPr>
            <a:spLocks noGrp="1"/>
          </p:cNvSpPr>
          <p:nvPr>
            <p:ph type="ctrTitle"/>
          </p:nvPr>
        </p:nvSpPr>
        <p:spPr>
          <a:xfrm>
            <a:off x="2214546" y="2214554"/>
            <a:ext cx="6386530" cy="1470025"/>
          </a:xfrm>
        </p:spPr>
        <p:txBody>
          <a:bodyPr/>
          <a:lstStyle/>
          <a:p>
            <a:r>
              <a:rPr lang="es-ES" b="1" dirty="0" smtClean="0"/>
              <a:t>Muchas gracias por su atención</a:t>
            </a:r>
            <a:endParaRPr lang="es-ES" b="1" dirty="0"/>
          </a:p>
        </p:txBody>
      </p:sp>
      <p:sp>
        <p:nvSpPr>
          <p:cNvPr id="3" name="2 Subtítulo"/>
          <p:cNvSpPr>
            <a:spLocks noGrp="1"/>
          </p:cNvSpPr>
          <p:nvPr>
            <p:ph type="subTitle" idx="1"/>
          </p:nvPr>
        </p:nvSpPr>
        <p:spPr>
          <a:xfrm>
            <a:off x="2143108" y="4572008"/>
            <a:ext cx="6500858" cy="785818"/>
          </a:xfrm>
        </p:spPr>
        <p:txBody>
          <a:bodyPr>
            <a:normAutofit/>
          </a:bodyPr>
          <a:lstStyle/>
          <a:p>
            <a:r>
              <a:rPr lang="es-ES" dirty="0" smtClean="0">
                <a:solidFill>
                  <a:schemeClr val="bg1"/>
                </a:solidFill>
              </a:rPr>
              <a:t>Dr. Alberto López-</a:t>
            </a:r>
            <a:r>
              <a:rPr lang="es-ES" dirty="0" err="1" smtClean="0">
                <a:solidFill>
                  <a:schemeClr val="bg1"/>
                </a:solidFill>
              </a:rPr>
              <a:t>Asenjo</a:t>
            </a:r>
            <a:r>
              <a:rPr lang="es-ES" dirty="0" smtClean="0">
                <a:solidFill>
                  <a:schemeClr val="bg1"/>
                </a:solidFill>
              </a:rPr>
              <a:t>, DVM, </a:t>
            </a:r>
            <a:r>
              <a:rPr lang="es-ES" dirty="0" err="1" smtClean="0">
                <a:solidFill>
                  <a:schemeClr val="bg1"/>
                </a:solidFill>
              </a:rPr>
              <a:t>PhD</a:t>
            </a:r>
            <a:endParaRPr lang="es-ES" dirty="0" smtClean="0">
              <a:solidFill>
                <a:schemeClr val="bg1"/>
              </a:solidFill>
            </a:endParaRPr>
          </a:p>
        </p:txBody>
      </p:sp>
      <p:pic>
        <p:nvPicPr>
          <p:cNvPr id="4" name="3 Imagen" descr="logoMARM.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10053" y="0"/>
            <a:ext cx="3833948" cy="857232"/>
          </a:xfrm>
          <a:prstGeom prst="rect">
            <a:avLst/>
          </a:prstGeom>
        </p:spPr>
      </p:pic>
      <p:pic>
        <p:nvPicPr>
          <p:cNvPr id="6" name="Picture 3" descr="C:\Users\YOLANDA\Downloads\foto cv.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71472" y="142852"/>
            <a:ext cx="1303484" cy="1285884"/>
          </a:xfrm>
          <a:prstGeom prst="rect">
            <a:avLst/>
          </a:prstGeom>
          <a:noFill/>
          <a:extLst>
            <a:ext uri="{909E8E84-426E-40DD-AFC4-6F175D3DCCD1}">
              <a14:hiddenFill xmlns:a14="http://schemas.microsoft.com/office/drawing/2010/main">
                <a:solidFill>
                  <a:srgbClr val="FFFFFF"/>
                </a:solidFill>
              </a14:hiddenFill>
            </a:ext>
          </a:extLst>
        </p:spPr>
      </p:pic>
      <p:sp>
        <p:nvSpPr>
          <p:cNvPr id="11" name="10 CuadroTexto"/>
          <p:cNvSpPr txBox="1"/>
          <p:nvPr/>
        </p:nvSpPr>
        <p:spPr>
          <a:xfrm>
            <a:off x="214282" y="1502688"/>
            <a:ext cx="2071702" cy="5355312"/>
          </a:xfrm>
          <a:prstGeom prst="rect">
            <a:avLst/>
          </a:prstGeom>
          <a:solidFill>
            <a:schemeClr val="accent1">
              <a:lumMod val="50000"/>
            </a:schemeClr>
          </a:solidFill>
          <a:ln>
            <a:solidFill>
              <a:schemeClr val="tx2">
                <a:lumMod val="50000"/>
              </a:schemeClr>
            </a:solidFill>
          </a:ln>
        </p:spPr>
        <p:txBody>
          <a:bodyPr wrap="square" rtlCol="0">
            <a:spAutoFit/>
          </a:bodyPr>
          <a:lstStyle/>
          <a:p>
            <a:pPr>
              <a:buFont typeface="Arial" pitchFamily="34" charset="0"/>
              <a:buChar char="•"/>
            </a:pPr>
            <a:r>
              <a:rPr lang="es-ES" sz="900" dirty="0" smtClean="0">
                <a:solidFill>
                  <a:schemeClr val="bg1"/>
                </a:solidFill>
              </a:rPr>
              <a:t> Doctor en Medicina Veterinaria </a:t>
            </a:r>
          </a:p>
          <a:p>
            <a:pPr>
              <a:buFont typeface="Arial" pitchFamily="34" charset="0"/>
              <a:buChar char="•"/>
            </a:pPr>
            <a:r>
              <a:rPr lang="es-ES" sz="900" dirty="0" smtClean="0">
                <a:solidFill>
                  <a:schemeClr val="bg1"/>
                </a:solidFill>
              </a:rPr>
              <a:t> Colaborador Honorífico en el Departamento de Farmacología y Toxicología en la Facultad Veterinaria de la Universidad Complutense de Madrid</a:t>
            </a:r>
          </a:p>
          <a:p>
            <a:pPr>
              <a:buFont typeface="Arial" pitchFamily="34" charset="0"/>
              <a:buChar char="•"/>
            </a:pPr>
            <a:r>
              <a:rPr lang="es-ES" sz="900" dirty="0" smtClean="0">
                <a:solidFill>
                  <a:schemeClr val="bg1"/>
                </a:solidFill>
              </a:rPr>
              <a:t> Diploma especial avanzado en veterinaria, y Máster de Dirección de Empresas y Asuntos Comunitarios</a:t>
            </a:r>
          </a:p>
          <a:p>
            <a:pPr>
              <a:buFont typeface="Arial" pitchFamily="34" charset="0"/>
              <a:buChar char="•"/>
            </a:pPr>
            <a:r>
              <a:rPr lang="es-ES" sz="900" dirty="0" smtClean="0">
                <a:solidFill>
                  <a:schemeClr val="bg1"/>
                </a:solidFill>
              </a:rPr>
              <a:t> Caballero del Mérito Agrícola Francés </a:t>
            </a:r>
          </a:p>
          <a:p>
            <a:pPr>
              <a:buFont typeface="Arial" pitchFamily="34" charset="0"/>
              <a:buChar char="•"/>
            </a:pPr>
            <a:r>
              <a:rPr lang="es-ES" sz="900" dirty="0" smtClean="0">
                <a:solidFill>
                  <a:schemeClr val="bg1"/>
                </a:solidFill>
              </a:rPr>
              <a:t> Miembro de la Real Academia de la Mar, de la Academia Española de Gastronomía y de la Academia Internacional de Gastronomía. </a:t>
            </a:r>
          </a:p>
          <a:p>
            <a:pPr>
              <a:buFont typeface="Arial" pitchFamily="34" charset="0"/>
              <a:buChar char="•"/>
            </a:pPr>
            <a:r>
              <a:rPr lang="es-ES" sz="900" dirty="0" smtClean="0">
                <a:solidFill>
                  <a:schemeClr val="bg1"/>
                </a:solidFill>
              </a:rPr>
              <a:t> Desde abril de 2014, es Consejero de Agricultura, Alimentación y Medio Ambiente en la Embajada de España en París y en la representación permanente de España  ante la OCDE. </a:t>
            </a:r>
          </a:p>
          <a:p>
            <a:pPr>
              <a:buFont typeface="Arial" pitchFamily="34" charset="0"/>
              <a:buChar char="•"/>
            </a:pPr>
            <a:r>
              <a:rPr lang="es-ES" sz="900" dirty="0" smtClean="0">
                <a:solidFill>
                  <a:schemeClr val="bg1"/>
                </a:solidFill>
              </a:rPr>
              <a:t> De 2007 a 2014 fue Representante Permanente Adjunto de España ante la FAO y el PMA. </a:t>
            </a:r>
          </a:p>
          <a:p>
            <a:pPr>
              <a:buFont typeface="Arial" pitchFamily="34" charset="0"/>
              <a:buChar char="•"/>
            </a:pPr>
            <a:r>
              <a:rPr lang="es-ES" sz="900" dirty="0" smtClean="0">
                <a:solidFill>
                  <a:schemeClr val="bg1"/>
                </a:solidFill>
              </a:rPr>
              <a:t> Presidente de la COFI en 2010, y vice-presidente en 2006. </a:t>
            </a:r>
          </a:p>
          <a:p>
            <a:pPr>
              <a:buFont typeface="Arial" pitchFamily="34" charset="0"/>
              <a:buChar char="•"/>
            </a:pPr>
            <a:r>
              <a:rPr lang="es-ES" sz="900" dirty="0" smtClean="0">
                <a:solidFill>
                  <a:schemeClr val="bg1"/>
                </a:solidFill>
              </a:rPr>
              <a:t> De junio de 2002 a junio de 2007 ocupó el puesto de Director General de Estructuras y Mercados Pesqueros </a:t>
            </a:r>
          </a:p>
          <a:p>
            <a:pPr>
              <a:buFont typeface="Arial" pitchFamily="34" charset="0"/>
              <a:buChar char="•"/>
            </a:pPr>
            <a:r>
              <a:rPr lang="es-ES" sz="900" dirty="0" smtClean="0">
                <a:solidFill>
                  <a:schemeClr val="bg1"/>
                </a:solidFill>
              </a:rPr>
              <a:t> De febrero de 1996 a julio de 2002, fue Consejero de Agricultura, Pesca y Alimentación en la Representación Permanente de España ante la Unión Europea </a:t>
            </a:r>
          </a:p>
          <a:p>
            <a:pPr>
              <a:buFont typeface="Arial" pitchFamily="34" charset="0"/>
              <a:buChar char="•"/>
            </a:pPr>
            <a:r>
              <a:rPr lang="es-ES" sz="900" dirty="0" smtClean="0">
                <a:solidFill>
                  <a:schemeClr val="bg1"/>
                </a:solidFill>
              </a:rPr>
              <a:t> De febrero de 1993 a febrero de 1996 fue Consejero de Agricultura, Pesca y Alimentación en Marruecos y Mauritania. </a:t>
            </a:r>
          </a:p>
          <a:p>
            <a:pPr>
              <a:buFont typeface="Arial" pitchFamily="34" charset="0"/>
              <a:buChar char="•"/>
            </a:pPr>
            <a:r>
              <a:rPr lang="es-ES" sz="900" dirty="0" smtClean="0">
                <a:solidFill>
                  <a:schemeClr val="bg1"/>
                </a:solidFill>
              </a:rPr>
              <a:t> Profesor en Jornadas y Seminarios (Universidad Santo Tomás de Aquino en Roma, Universidad de París,,…)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ES" dirty="0" smtClean="0"/>
              <a:t>Anexos</a:t>
            </a:r>
            <a:endParaRPr lang="es-E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600200"/>
            <a:ext cx="8229600" cy="4972072"/>
          </a:xfrm>
        </p:spPr>
        <p:txBody>
          <a:bodyPr>
            <a:normAutofit/>
          </a:bodyPr>
          <a:lstStyle/>
          <a:p>
            <a:pPr marL="914400" lvl="1" indent="-514350">
              <a:buFont typeface="+mj-lt"/>
              <a:buAutoNum type="arabicPeriod"/>
            </a:pPr>
            <a:r>
              <a:rPr lang="es-ES" sz="2400" dirty="0" smtClean="0"/>
              <a:t>Contribuir a la erradicación del hambre, de la inseguridad alimentaria, y de la malnutrición</a:t>
            </a:r>
          </a:p>
          <a:p>
            <a:pPr marL="914400" lvl="1" indent="-514350">
              <a:buFont typeface="+mj-lt"/>
              <a:buAutoNum type="arabicPeriod"/>
            </a:pPr>
            <a:r>
              <a:rPr lang="es-ES" sz="2400" dirty="0" smtClean="0"/>
              <a:t>Aumentar y mejorar la provisión de bienes y servicios de la agricultura, bosque, y pesca de una manera sostenible </a:t>
            </a:r>
          </a:p>
          <a:p>
            <a:pPr marL="914400" lvl="1" indent="-514350">
              <a:buFont typeface="+mj-lt"/>
              <a:buAutoNum type="arabicPeriod"/>
            </a:pPr>
            <a:r>
              <a:rPr lang="es-ES" sz="2400" dirty="0" smtClean="0"/>
              <a:t> Reducir la pobreza rural  </a:t>
            </a:r>
          </a:p>
          <a:p>
            <a:pPr marL="914400" lvl="1" indent="-514350">
              <a:buFont typeface="+mj-lt"/>
              <a:buAutoNum type="arabicPeriod"/>
            </a:pPr>
            <a:r>
              <a:rPr lang="es-ES" sz="2400" dirty="0" smtClean="0"/>
              <a:t>Habilitar sistemas nutritivos y agrícolas más inclusivos y eficientes a nivel local, nacional e internacional</a:t>
            </a:r>
          </a:p>
          <a:p>
            <a:pPr marL="914400" lvl="1" indent="-514350">
              <a:buFont typeface="+mj-lt"/>
              <a:buAutoNum type="arabicPeriod"/>
            </a:pPr>
            <a:r>
              <a:rPr lang="es-ES" sz="2400" dirty="0" smtClean="0"/>
              <a:t>Aumentar la </a:t>
            </a:r>
            <a:r>
              <a:rPr lang="es-ES" sz="2400" dirty="0" err="1" smtClean="0"/>
              <a:t>resiliencia</a:t>
            </a:r>
            <a:r>
              <a:rPr lang="es-ES" sz="2400" dirty="0" smtClean="0"/>
              <a:t> de la subsistencia a las amenazas y crisis </a:t>
            </a:r>
          </a:p>
        </p:txBody>
      </p:sp>
      <p:sp>
        <p:nvSpPr>
          <p:cNvPr id="4" name="Rectangle 24"/>
          <p:cNvSpPr/>
          <p:nvPr/>
        </p:nvSpPr>
        <p:spPr>
          <a:xfrm>
            <a:off x="0" y="-14523"/>
            <a:ext cx="9144000" cy="1371822"/>
          </a:xfrm>
          <a:prstGeom prst="rect">
            <a:avLst/>
          </a:prstGeom>
          <a:solidFill>
            <a:srgbClr val="BFBFBF"/>
          </a:solidFill>
          <a:ln>
            <a:noFill/>
          </a:ln>
          <a:effectLst/>
        </p:spPr>
        <p:style>
          <a:lnRef idx="1">
            <a:schemeClr val="accent1"/>
          </a:lnRef>
          <a:fillRef idx="3">
            <a:schemeClr val="accent1"/>
          </a:fillRef>
          <a:effectRef idx="2">
            <a:schemeClr val="accent1"/>
          </a:effectRef>
          <a:fontRef idx="minor">
            <a:schemeClr val="lt1"/>
          </a:fontRef>
        </p:style>
        <p:txBody>
          <a:bodyPr wrap="square" lIns="182880" tIns="182880" rIns="182880" bIns="0" rtlCol="0" anchor="ctr">
            <a:noAutofit/>
          </a:bodyPr>
          <a:lstStyle/>
          <a:p>
            <a:pPr algn="ctr">
              <a:lnSpc>
                <a:spcPts val="3920"/>
              </a:lnSpc>
            </a:pPr>
            <a:endParaRPr lang="en-US" sz="3000">
              <a:solidFill>
                <a:schemeClr val="tx1">
                  <a:lumMod val="85000"/>
                  <a:lumOff val="15000"/>
                </a:schemeClr>
              </a:solidFill>
              <a:latin typeface="Nevis"/>
              <a:cs typeface="Nevis"/>
            </a:endParaRPr>
          </a:p>
        </p:txBody>
      </p:sp>
      <p:sp>
        <p:nvSpPr>
          <p:cNvPr id="5" name="1 Título"/>
          <p:cNvSpPr>
            <a:spLocks noGrp="1"/>
          </p:cNvSpPr>
          <p:nvPr>
            <p:ph type="title"/>
          </p:nvPr>
        </p:nvSpPr>
        <p:spPr>
          <a:xfrm>
            <a:off x="428596" y="214290"/>
            <a:ext cx="8229600" cy="989034"/>
          </a:xfrm>
        </p:spPr>
        <p:txBody>
          <a:bodyPr>
            <a:noAutofit/>
          </a:bodyPr>
          <a:lstStyle/>
          <a:p>
            <a:r>
              <a:rPr lang="es-ES" sz="3600" b="1" dirty="0" smtClean="0"/>
              <a:t>5 Objetivos Estratégicos de la FAO</a:t>
            </a:r>
            <a:endParaRPr lang="es-ES" sz="3600" b="1"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Box 41"/>
          <p:cNvSpPr txBox="1"/>
          <p:nvPr/>
        </p:nvSpPr>
        <p:spPr>
          <a:xfrm>
            <a:off x="428596" y="1928802"/>
            <a:ext cx="8250072" cy="3785652"/>
          </a:xfrm>
          <a:prstGeom prst="rect">
            <a:avLst/>
          </a:prstGeom>
          <a:noFill/>
        </p:spPr>
        <p:txBody>
          <a:bodyPr wrap="square" rtlCol="0">
            <a:spAutoFit/>
          </a:bodyPr>
          <a:lstStyle/>
          <a:p>
            <a:r>
              <a:rPr lang="es-ES" sz="2400" dirty="0" smtClean="0"/>
              <a:t>El </a:t>
            </a:r>
            <a:r>
              <a:rPr lang="es-ES" sz="2400" dirty="0" err="1" smtClean="0"/>
              <a:t>partenariado</a:t>
            </a:r>
            <a:r>
              <a:rPr lang="es-ES" sz="2400" dirty="0" smtClean="0"/>
              <a:t> con las NU podría generar :</a:t>
            </a:r>
          </a:p>
          <a:p>
            <a:pPr marL="712788" indent="-357188">
              <a:buFont typeface="Arial" pitchFamily="34" charset="0"/>
              <a:buChar char="•"/>
            </a:pPr>
            <a:r>
              <a:rPr lang="es-ES" sz="2400" dirty="0" smtClean="0"/>
              <a:t>Una oportunidad de </a:t>
            </a:r>
            <a:r>
              <a:rPr lang="es-ES" sz="2400" b="1" dirty="0" smtClean="0"/>
              <a:t>ser oídos </a:t>
            </a:r>
            <a:r>
              <a:rPr lang="es-ES" sz="2400" dirty="0" smtClean="0"/>
              <a:t>en las políticas de desarrollo internacional y los procesos de fijación de estándares;</a:t>
            </a:r>
          </a:p>
          <a:p>
            <a:pPr marL="712788" indent="-357188">
              <a:buFont typeface="Arial" pitchFamily="34" charset="0"/>
              <a:buChar char="•"/>
            </a:pPr>
            <a:r>
              <a:rPr lang="es-ES" sz="2400" dirty="0" smtClean="0"/>
              <a:t>Un alineamiento de los requisitos nacionales, para así </a:t>
            </a:r>
            <a:r>
              <a:rPr lang="es-ES" sz="2400" b="1" dirty="0" smtClean="0"/>
              <a:t>mejorar los negocios</a:t>
            </a:r>
            <a:r>
              <a:rPr lang="es-ES" sz="2400" dirty="0" smtClean="0"/>
              <a:t>; </a:t>
            </a:r>
          </a:p>
          <a:p>
            <a:pPr marL="712788" indent="-357188">
              <a:buFont typeface="Arial" pitchFamily="34" charset="0"/>
              <a:buChar char="•"/>
            </a:pPr>
            <a:r>
              <a:rPr lang="es-ES" sz="2400" dirty="0" smtClean="0"/>
              <a:t>Mejorar el </a:t>
            </a:r>
            <a:r>
              <a:rPr lang="es-ES" sz="2400" b="1" dirty="0" smtClean="0"/>
              <a:t>diálogo</a:t>
            </a:r>
            <a:r>
              <a:rPr lang="es-ES" sz="2400" dirty="0" smtClean="0"/>
              <a:t> con los gobiernos; </a:t>
            </a:r>
          </a:p>
          <a:p>
            <a:pPr marL="712788" indent="-357188">
              <a:buFont typeface="Arial" pitchFamily="34" charset="0"/>
              <a:buChar char="•"/>
            </a:pPr>
            <a:r>
              <a:rPr lang="es-ES" sz="2400" dirty="0" smtClean="0"/>
              <a:t>Que el sector privado contribuya al medio ambiente; </a:t>
            </a:r>
          </a:p>
          <a:p>
            <a:pPr marL="712788" indent="-357188">
              <a:buFont typeface="Arial" pitchFamily="34" charset="0"/>
              <a:buChar char="•"/>
            </a:pPr>
            <a:r>
              <a:rPr lang="es-ES" sz="2400" b="1" dirty="0" smtClean="0"/>
              <a:t>Inversiones</a:t>
            </a:r>
            <a:r>
              <a:rPr lang="es-ES" sz="2400" dirty="0" smtClean="0"/>
              <a:t> responsables y productivas; </a:t>
            </a:r>
          </a:p>
          <a:p>
            <a:pPr marL="712788" indent="-357188">
              <a:buFont typeface="Arial" pitchFamily="34" charset="0"/>
              <a:buChar char="•"/>
            </a:pPr>
            <a:r>
              <a:rPr lang="es-ES" sz="2400" dirty="0" smtClean="0"/>
              <a:t>Promover una </a:t>
            </a:r>
            <a:r>
              <a:rPr lang="es-ES" sz="2400" b="1" dirty="0" smtClean="0"/>
              <a:t>competición más justa </a:t>
            </a:r>
            <a:r>
              <a:rPr lang="es-ES" sz="2400" dirty="0" smtClean="0"/>
              <a:t>y un ambiente más estable para los negocios. </a:t>
            </a:r>
            <a:endParaRPr lang="es-ES" sz="2400" dirty="0" smtClean="0">
              <a:solidFill>
                <a:srgbClr val="FFC000"/>
              </a:solidFill>
            </a:endParaRPr>
          </a:p>
        </p:txBody>
      </p:sp>
      <p:sp>
        <p:nvSpPr>
          <p:cNvPr id="9" name="Rectangle 24"/>
          <p:cNvSpPr/>
          <p:nvPr/>
        </p:nvSpPr>
        <p:spPr>
          <a:xfrm>
            <a:off x="0" y="0"/>
            <a:ext cx="9144000" cy="1371822"/>
          </a:xfrm>
          <a:prstGeom prst="rect">
            <a:avLst/>
          </a:prstGeom>
          <a:solidFill>
            <a:srgbClr val="BFBFBF"/>
          </a:solidFill>
          <a:ln>
            <a:noFill/>
          </a:ln>
          <a:effectLst/>
        </p:spPr>
        <p:style>
          <a:lnRef idx="1">
            <a:schemeClr val="accent1"/>
          </a:lnRef>
          <a:fillRef idx="3">
            <a:schemeClr val="accent1"/>
          </a:fillRef>
          <a:effectRef idx="2">
            <a:schemeClr val="accent1"/>
          </a:effectRef>
          <a:fontRef idx="minor">
            <a:schemeClr val="lt1"/>
          </a:fontRef>
        </p:style>
        <p:txBody>
          <a:bodyPr wrap="square" lIns="182880" tIns="182880" rIns="182880" bIns="0" rtlCol="0" anchor="ctr">
            <a:noAutofit/>
          </a:bodyPr>
          <a:lstStyle/>
          <a:p>
            <a:pPr algn="ctr">
              <a:lnSpc>
                <a:spcPts val="3920"/>
              </a:lnSpc>
            </a:pPr>
            <a:endParaRPr lang="en-US" sz="3000">
              <a:solidFill>
                <a:schemeClr val="tx1">
                  <a:lumMod val="85000"/>
                  <a:lumOff val="15000"/>
                </a:schemeClr>
              </a:solidFill>
              <a:latin typeface="Nevis"/>
              <a:cs typeface="Nevis"/>
            </a:endParaRPr>
          </a:p>
        </p:txBody>
      </p:sp>
      <p:sp>
        <p:nvSpPr>
          <p:cNvPr id="10" name="1 Título"/>
          <p:cNvSpPr txBox="1">
            <a:spLocks/>
          </p:cNvSpPr>
          <p:nvPr/>
        </p:nvSpPr>
        <p:spPr>
          <a:xfrm>
            <a:off x="428596" y="214290"/>
            <a:ext cx="8229600" cy="989034"/>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3600" b="1" i="0" u="none" strike="noStrike" kern="1200" cap="none" spc="0" normalizeH="0" baseline="0" noProof="0" dirty="0" smtClean="0">
                <a:ln>
                  <a:noFill/>
                </a:ln>
                <a:solidFill>
                  <a:schemeClr val="tx1"/>
                </a:solidFill>
                <a:effectLst/>
                <a:uLnTx/>
                <a:uFillTx/>
                <a:latin typeface="+mj-lt"/>
                <a:ea typeface="+mj-ea"/>
                <a:cs typeface="+mj-cs"/>
              </a:rPr>
              <a:t>Porqué</a:t>
            </a:r>
            <a:r>
              <a:rPr kumimoji="0" lang="es-ES" sz="3600" b="1" i="0" u="none" strike="noStrike" kern="1200" cap="none" spc="0" normalizeH="0" noProof="0" dirty="0" smtClean="0">
                <a:ln>
                  <a:noFill/>
                </a:ln>
                <a:solidFill>
                  <a:schemeClr val="tx1"/>
                </a:solidFill>
                <a:effectLst/>
                <a:uLnTx/>
                <a:uFillTx/>
                <a:latin typeface="+mj-lt"/>
                <a:ea typeface="+mj-ea"/>
                <a:cs typeface="+mj-cs"/>
              </a:rPr>
              <a:t> aliarse con las Naciones Unidas</a:t>
            </a:r>
            <a:endParaRPr kumimoji="0" lang="es-ES" sz="3600" b="1" i="0" u="none" strike="noStrike" kern="120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transition>
    <p:cu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17516" y="1947553"/>
            <a:ext cx="8069283" cy="4524499"/>
          </a:xfrm>
        </p:spPr>
        <p:txBody>
          <a:bodyPr>
            <a:normAutofit fontScale="70000" lnSpcReduction="20000"/>
          </a:bodyPr>
          <a:lstStyle/>
          <a:p>
            <a:pPr marL="355600" indent="-355600">
              <a:buFont typeface="Arial" pitchFamily="34" charset="0"/>
              <a:buChar char="•"/>
            </a:pPr>
            <a:r>
              <a:rPr lang="es-ES_tradnl" sz="3400" spc="100" dirty="0" smtClean="0"/>
              <a:t>Eres un actor clave en la lucha contra el hambre, la inseguridad alimentaria y la pobreza.</a:t>
            </a:r>
          </a:p>
          <a:p>
            <a:pPr marL="355600" indent="-355600">
              <a:buFont typeface="Arial" pitchFamily="34" charset="0"/>
              <a:buChar char="•"/>
            </a:pPr>
            <a:endParaRPr lang="es-ES_tradnl" sz="3400" spc="100" dirty="0" smtClean="0"/>
          </a:p>
          <a:p>
            <a:pPr marL="355600" indent="-355600">
              <a:buFont typeface="Arial" pitchFamily="34" charset="0"/>
              <a:buChar char="•"/>
            </a:pPr>
            <a:r>
              <a:rPr lang="es-ES_tradnl" sz="3400" spc="100" dirty="0" smtClean="0"/>
              <a:t>Únete a nosotros para hacer tomar conciencia de la lucha contra la pobreza y la malnutrición, para apoyar los esfuerzos internacionales de erradicación del hambre</a:t>
            </a:r>
          </a:p>
          <a:p>
            <a:pPr marL="355600" indent="-355600">
              <a:buFont typeface="Arial" pitchFamily="34" charset="0"/>
              <a:buChar char="•"/>
            </a:pPr>
            <a:endParaRPr lang="en-GB" sz="3400" spc="100" dirty="0" smtClean="0"/>
          </a:p>
          <a:p>
            <a:pPr marL="355600" indent="-355600">
              <a:buFont typeface="Arial" pitchFamily="34" charset="0"/>
              <a:buChar char="•"/>
            </a:pPr>
            <a:r>
              <a:rPr lang="es-ES" sz="3400" spc="100" dirty="0" smtClean="0"/>
              <a:t>Necesitamos tu participación para apoyar la implementación de iniciativas clave:</a:t>
            </a:r>
          </a:p>
          <a:p>
            <a:pPr marL="755650" lvl="1" indent="-355600">
              <a:buFont typeface="Arial" pitchFamily="34" charset="0"/>
              <a:buChar char="•"/>
            </a:pPr>
            <a:r>
              <a:rPr lang="es-ES" spc="100" dirty="0" smtClean="0"/>
              <a:t>Estándares voluntarios a nivel nacional, regional y global; </a:t>
            </a:r>
          </a:p>
          <a:p>
            <a:pPr marL="755650" lvl="1" indent="-355600">
              <a:buFont typeface="Arial" pitchFamily="34" charset="0"/>
              <a:buChar char="•"/>
            </a:pPr>
            <a:r>
              <a:rPr lang="es-ES" spc="100" dirty="0" smtClean="0"/>
              <a:t>Programa “Paraguas” del Sector Privado;</a:t>
            </a:r>
          </a:p>
          <a:p>
            <a:pPr marL="755650" lvl="1" indent="-355600">
              <a:buFont typeface="Arial" pitchFamily="34" charset="0"/>
              <a:buChar char="•"/>
            </a:pPr>
            <a:r>
              <a:rPr lang="es-ES" spc="100" dirty="0" smtClean="0"/>
              <a:t>Año internacional de la Agricultura Familiar. </a:t>
            </a:r>
            <a:endParaRPr lang="es-ES" spc="100" dirty="0" smtClean="0">
              <a:solidFill>
                <a:srgbClr val="FFC000"/>
              </a:solidFill>
            </a:endParaRPr>
          </a:p>
          <a:p>
            <a:pPr marL="0" indent="0">
              <a:buNone/>
            </a:pPr>
            <a:endParaRPr lang="en-GB" sz="3400" spc="100" dirty="0" smtClean="0"/>
          </a:p>
          <a:p>
            <a:pPr marL="0" indent="0">
              <a:buNone/>
            </a:pPr>
            <a:endParaRPr lang="en-GB" b="1" cap="small" spc="100" dirty="0" smtClean="0">
              <a:solidFill>
                <a:schemeClr val="bg1"/>
              </a:solidFill>
            </a:endParaRPr>
          </a:p>
          <a:p>
            <a:pPr marL="0" lvl="0" indent="0" algn="just">
              <a:spcAft>
                <a:spcPts val="422"/>
              </a:spcAft>
              <a:buSzPct val="100000"/>
              <a:buNone/>
            </a:pPr>
            <a:endParaRPr lang="en-GB" dirty="0" smtClean="0"/>
          </a:p>
          <a:p>
            <a:pPr marL="0" lvl="0" indent="0" algn="just">
              <a:spcAft>
                <a:spcPts val="422"/>
              </a:spcAft>
              <a:buSzPct val="100000"/>
              <a:buNone/>
            </a:pPr>
            <a:endParaRPr lang="en-GB" dirty="0" smtClean="0"/>
          </a:p>
          <a:p>
            <a:pPr marL="0" lvl="0" indent="0" algn="just">
              <a:spcAft>
                <a:spcPts val="422"/>
              </a:spcAft>
              <a:buSzPct val="100000"/>
              <a:buNone/>
            </a:pPr>
            <a:endParaRPr lang="en-US" i="1" dirty="0" smtClean="0"/>
          </a:p>
          <a:p>
            <a:pPr marL="0" lvl="0" indent="0" algn="just">
              <a:spcAft>
                <a:spcPts val="422"/>
              </a:spcAft>
              <a:buSzPct val="100000"/>
              <a:buNone/>
            </a:pPr>
            <a:endParaRPr lang="en-US" i="1" dirty="0"/>
          </a:p>
        </p:txBody>
      </p:sp>
      <p:sp>
        <p:nvSpPr>
          <p:cNvPr id="11" name="Rectangle 24"/>
          <p:cNvSpPr/>
          <p:nvPr/>
        </p:nvSpPr>
        <p:spPr>
          <a:xfrm>
            <a:off x="0" y="0"/>
            <a:ext cx="9144000" cy="1371822"/>
          </a:xfrm>
          <a:prstGeom prst="rect">
            <a:avLst/>
          </a:prstGeom>
          <a:solidFill>
            <a:srgbClr val="BFBFBF"/>
          </a:solidFill>
          <a:ln>
            <a:noFill/>
          </a:ln>
          <a:effectLst/>
        </p:spPr>
        <p:style>
          <a:lnRef idx="1">
            <a:schemeClr val="accent1"/>
          </a:lnRef>
          <a:fillRef idx="3">
            <a:schemeClr val="accent1"/>
          </a:fillRef>
          <a:effectRef idx="2">
            <a:schemeClr val="accent1"/>
          </a:effectRef>
          <a:fontRef idx="minor">
            <a:schemeClr val="lt1"/>
          </a:fontRef>
        </p:style>
        <p:txBody>
          <a:bodyPr wrap="square" lIns="182880" tIns="182880" rIns="182880" bIns="0" rtlCol="0" anchor="ctr">
            <a:noAutofit/>
          </a:bodyPr>
          <a:lstStyle/>
          <a:p>
            <a:pPr lvl="0" algn="ctr">
              <a:spcBef>
                <a:spcPct val="0"/>
              </a:spcBef>
              <a:defRPr/>
            </a:pPr>
            <a:r>
              <a:rPr lang="es-ES" sz="3600" b="1" smtClean="0">
                <a:solidFill>
                  <a:schemeClr val="tx1"/>
                </a:solidFill>
              </a:rPr>
              <a:t>¿Qué </a:t>
            </a:r>
            <a:r>
              <a:rPr lang="es-ES" sz="3600" b="1" dirty="0" smtClean="0">
                <a:solidFill>
                  <a:schemeClr val="tx1"/>
                </a:solidFill>
              </a:rPr>
              <a:t>podemos </a:t>
            </a:r>
            <a:r>
              <a:rPr lang="es-ES" sz="3600" b="1" smtClean="0">
                <a:solidFill>
                  <a:schemeClr val="tx1"/>
                </a:solidFill>
              </a:rPr>
              <a:t>hacer juntos?</a:t>
            </a:r>
            <a:endParaRPr lang="es-ES" sz="3600" b="1" dirty="0">
              <a:solidFill>
                <a:schemeClr val="tx1"/>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85720" y="1428736"/>
            <a:ext cx="8572560" cy="5429264"/>
          </a:xfrm>
        </p:spPr>
        <p:txBody>
          <a:bodyPr>
            <a:normAutofit/>
          </a:bodyPr>
          <a:lstStyle/>
          <a:p>
            <a:r>
              <a:rPr lang="es-ES" sz="2600" u="sng" dirty="0" smtClean="0"/>
              <a:t>Damos vueltas a la terminología pero no se afronta el verdadero problema </a:t>
            </a:r>
            <a:r>
              <a:rPr lang="es-ES" sz="2600" dirty="0" smtClean="0"/>
              <a:t>: </a:t>
            </a:r>
          </a:p>
          <a:p>
            <a:pPr>
              <a:buNone/>
            </a:pPr>
            <a:r>
              <a:rPr lang="es-ES" sz="2600" dirty="0" smtClean="0"/>
              <a:t>En 2012, se evaluaba en 4,7 millones el número de embarcaciones pesqueras mundiales, de las cuales : </a:t>
            </a:r>
          </a:p>
          <a:p>
            <a:pPr lvl="2">
              <a:buFont typeface="Wingdings" pitchFamily="2" charset="2"/>
              <a:buChar char="Ø"/>
            </a:pPr>
            <a:r>
              <a:rPr lang="es-ES" sz="2200" dirty="0" smtClean="0"/>
              <a:t>Asia : 28%</a:t>
            </a:r>
          </a:p>
          <a:p>
            <a:pPr lvl="2">
              <a:buFont typeface="Wingdings" pitchFamily="2" charset="2"/>
              <a:buChar char="Ø"/>
            </a:pPr>
            <a:r>
              <a:rPr lang="es-ES" sz="2200" dirty="0" smtClean="0"/>
              <a:t>África : 16% </a:t>
            </a:r>
          </a:p>
          <a:p>
            <a:pPr lvl="2">
              <a:buFont typeface="Wingdings" pitchFamily="2" charset="2"/>
              <a:buChar char="Ø"/>
            </a:pPr>
            <a:r>
              <a:rPr lang="es-ES" sz="2200" dirty="0" smtClean="0">
                <a:solidFill>
                  <a:srgbClr val="FF0000"/>
                </a:solidFill>
              </a:rPr>
              <a:t>Europa : 2,3% </a:t>
            </a:r>
          </a:p>
          <a:p>
            <a:pPr>
              <a:buNone/>
            </a:pPr>
            <a:r>
              <a:rPr lang="es-ES" sz="2600" dirty="0" smtClean="0"/>
              <a:t>Por otro lado, la UE constituye el mayor mercado único de pescado y productos pesqueros importados:  </a:t>
            </a:r>
          </a:p>
          <a:p>
            <a:pPr lvl="2">
              <a:buFont typeface="Wingdings" pitchFamily="2" charset="2"/>
              <a:buChar char="Ø"/>
            </a:pPr>
            <a:r>
              <a:rPr lang="es-ES" sz="2200" dirty="0" smtClean="0"/>
              <a:t>En 2012, este mercado representaba 47.000 millones de $ y el 36 % de las importaciones mundiales (si se excluye el comercio </a:t>
            </a:r>
            <a:r>
              <a:rPr lang="es-ES" sz="2200" dirty="0" err="1" smtClean="0"/>
              <a:t>intrarregional</a:t>
            </a:r>
            <a:r>
              <a:rPr lang="es-ES" sz="2200" dirty="0" smtClean="0"/>
              <a:t> : 24.900 millones de $ - 23%) </a:t>
            </a:r>
          </a:p>
          <a:p>
            <a:pPr lvl="2">
              <a:buFont typeface="Wingdings" pitchFamily="2" charset="2"/>
              <a:buChar char="Ø"/>
            </a:pPr>
            <a:r>
              <a:rPr lang="es-ES" sz="2200" dirty="0" smtClean="0"/>
              <a:t>Frente a un mercado Japonés de 17.991 millones de $ </a:t>
            </a:r>
          </a:p>
          <a:p>
            <a:pPr>
              <a:buNone/>
            </a:pPr>
            <a:endParaRPr lang="es-ES" dirty="0"/>
          </a:p>
        </p:txBody>
      </p:sp>
      <p:sp>
        <p:nvSpPr>
          <p:cNvPr id="4" name="3 CuadroTexto"/>
          <p:cNvSpPr txBox="1"/>
          <p:nvPr/>
        </p:nvSpPr>
        <p:spPr>
          <a:xfrm>
            <a:off x="3571868" y="3571876"/>
            <a:ext cx="3857652" cy="369332"/>
          </a:xfrm>
          <a:prstGeom prst="rect">
            <a:avLst/>
          </a:prstGeom>
          <a:noFill/>
        </p:spPr>
        <p:txBody>
          <a:bodyPr wrap="square" rtlCol="0">
            <a:spAutoFit/>
          </a:bodyPr>
          <a:lstStyle/>
          <a:p>
            <a:r>
              <a:rPr lang="es-ES" dirty="0" smtClean="0"/>
              <a:t>57% : embarcaciones a motor</a:t>
            </a:r>
            <a:endParaRPr lang="es-ES" dirty="0"/>
          </a:p>
        </p:txBody>
      </p:sp>
      <p:sp>
        <p:nvSpPr>
          <p:cNvPr id="5" name="4 Cerrar llave"/>
          <p:cNvSpPr/>
          <p:nvPr/>
        </p:nvSpPr>
        <p:spPr>
          <a:xfrm>
            <a:off x="3214678" y="3286124"/>
            <a:ext cx="214314" cy="107157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6" name="Rectangle 24"/>
          <p:cNvSpPr/>
          <p:nvPr/>
        </p:nvSpPr>
        <p:spPr>
          <a:xfrm>
            <a:off x="0" y="0"/>
            <a:ext cx="9144000" cy="1371822"/>
          </a:xfrm>
          <a:prstGeom prst="rect">
            <a:avLst/>
          </a:prstGeom>
          <a:solidFill>
            <a:srgbClr val="BFBFBF"/>
          </a:solidFill>
          <a:ln>
            <a:noFill/>
          </a:ln>
          <a:effectLst/>
        </p:spPr>
        <p:style>
          <a:lnRef idx="1">
            <a:schemeClr val="accent1"/>
          </a:lnRef>
          <a:fillRef idx="3">
            <a:schemeClr val="accent1"/>
          </a:fillRef>
          <a:effectRef idx="2">
            <a:schemeClr val="accent1"/>
          </a:effectRef>
          <a:fontRef idx="minor">
            <a:schemeClr val="lt1"/>
          </a:fontRef>
        </p:style>
        <p:txBody>
          <a:bodyPr wrap="square" lIns="182880" tIns="182880" rIns="182880" bIns="0" rtlCol="0" anchor="ctr">
            <a:noAutofit/>
          </a:bodyPr>
          <a:lstStyle/>
          <a:p>
            <a:pPr algn="ctr">
              <a:lnSpc>
                <a:spcPts val="3920"/>
              </a:lnSpc>
            </a:pPr>
            <a:endParaRPr lang="en-US" sz="3000">
              <a:solidFill>
                <a:schemeClr val="tx1">
                  <a:lumMod val="85000"/>
                  <a:lumOff val="15000"/>
                </a:schemeClr>
              </a:solidFill>
              <a:latin typeface="Nevis"/>
              <a:cs typeface="Nevis"/>
            </a:endParaRPr>
          </a:p>
        </p:txBody>
      </p:sp>
      <p:sp>
        <p:nvSpPr>
          <p:cNvPr id="7" name="6 CuadroTexto"/>
          <p:cNvSpPr txBox="1"/>
          <p:nvPr/>
        </p:nvSpPr>
        <p:spPr>
          <a:xfrm>
            <a:off x="6500826" y="6000768"/>
            <a:ext cx="2286016" cy="33855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s-ES" sz="1600" dirty="0" smtClean="0">
                <a:solidFill>
                  <a:srgbClr val="FF0000"/>
                </a:solidFill>
              </a:rPr>
              <a:t>España : 6.428 millones $</a:t>
            </a:r>
            <a:endParaRPr lang="es-ES" sz="1600" dirty="0">
              <a:solidFill>
                <a:srgbClr val="FF0000"/>
              </a:solidFill>
            </a:endParaRPr>
          </a:p>
        </p:txBody>
      </p:sp>
      <p:sp>
        <p:nvSpPr>
          <p:cNvPr id="8" name="7 CuadroTexto"/>
          <p:cNvSpPr txBox="1"/>
          <p:nvPr/>
        </p:nvSpPr>
        <p:spPr>
          <a:xfrm>
            <a:off x="7000892" y="3786190"/>
            <a:ext cx="1928858" cy="523220"/>
          </a:xfrm>
          <a:prstGeom prst="rect">
            <a:avLst/>
          </a:prstGeom>
          <a:noFill/>
          <a:ln>
            <a:solidFill>
              <a:schemeClr val="tx1"/>
            </a:solidFill>
          </a:ln>
        </p:spPr>
        <p:txBody>
          <a:bodyPr wrap="square" rtlCol="0">
            <a:spAutoFit/>
          </a:bodyPr>
          <a:lstStyle/>
          <a:p>
            <a:r>
              <a:rPr lang="es-ES" sz="1400" u="sng" dirty="0" smtClean="0"/>
              <a:t>Fuente</a:t>
            </a:r>
            <a:r>
              <a:rPr lang="es-ES" sz="1400" dirty="0" smtClean="0"/>
              <a:t>: </a:t>
            </a:r>
            <a:r>
              <a:rPr lang="es-ES" sz="1400" i="1" dirty="0" smtClean="0"/>
              <a:t>Informe SOFIA 2014 - FAO</a:t>
            </a:r>
            <a:endParaRPr lang="es-ES" sz="1400" i="1" dirty="0"/>
          </a:p>
        </p:txBody>
      </p:sp>
      <p:sp>
        <p:nvSpPr>
          <p:cNvPr id="9" name="8 CuadroTexto"/>
          <p:cNvSpPr txBox="1"/>
          <p:nvPr/>
        </p:nvSpPr>
        <p:spPr>
          <a:xfrm>
            <a:off x="1643042" y="500042"/>
            <a:ext cx="5786478" cy="646331"/>
          </a:xfrm>
          <a:prstGeom prst="rect">
            <a:avLst/>
          </a:prstGeom>
          <a:noFill/>
        </p:spPr>
        <p:txBody>
          <a:bodyPr wrap="square" rtlCol="0">
            <a:spAutoFit/>
          </a:bodyPr>
          <a:lstStyle/>
          <a:p>
            <a:pPr algn="ctr"/>
            <a:r>
              <a:rPr lang="es-ES" sz="3600" b="1" dirty="0" smtClean="0"/>
              <a:t>Reflexiones sobre la PPC</a:t>
            </a:r>
            <a:endParaRPr lang="es-ES" sz="3600" b="1"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a:p>
        </p:txBody>
      </p:sp>
      <p:pic>
        <p:nvPicPr>
          <p:cNvPr id="307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dirty="0"/>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 y="0"/>
            <a:ext cx="9143999" cy="6858000"/>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4"/>
          <p:cNvSpPr/>
          <p:nvPr/>
        </p:nvSpPr>
        <p:spPr>
          <a:xfrm>
            <a:off x="0" y="-14523"/>
            <a:ext cx="9144000" cy="1371822"/>
          </a:xfrm>
          <a:prstGeom prst="rect">
            <a:avLst/>
          </a:prstGeom>
          <a:solidFill>
            <a:srgbClr val="BFBFBF"/>
          </a:solidFill>
          <a:ln>
            <a:noFill/>
          </a:ln>
          <a:effectLst/>
        </p:spPr>
        <p:style>
          <a:lnRef idx="1">
            <a:schemeClr val="accent1"/>
          </a:lnRef>
          <a:fillRef idx="3">
            <a:schemeClr val="accent1"/>
          </a:fillRef>
          <a:effectRef idx="2">
            <a:schemeClr val="accent1"/>
          </a:effectRef>
          <a:fontRef idx="minor">
            <a:schemeClr val="lt1"/>
          </a:fontRef>
        </p:style>
        <p:txBody>
          <a:bodyPr wrap="square" lIns="182880" tIns="182880" rIns="182880" bIns="0" rtlCol="0" anchor="ctr">
            <a:noAutofit/>
          </a:bodyPr>
          <a:lstStyle/>
          <a:p>
            <a:pPr algn="ctr">
              <a:lnSpc>
                <a:spcPts val="3920"/>
              </a:lnSpc>
            </a:pPr>
            <a:endParaRPr lang="en-US" sz="3000">
              <a:solidFill>
                <a:schemeClr val="tx1">
                  <a:lumMod val="85000"/>
                  <a:lumOff val="15000"/>
                </a:schemeClr>
              </a:solidFill>
              <a:latin typeface="Nevis"/>
              <a:cs typeface="Nevis"/>
            </a:endParaRPr>
          </a:p>
        </p:txBody>
      </p:sp>
      <p:sp>
        <p:nvSpPr>
          <p:cNvPr id="2" name="1 Título"/>
          <p:cNvSpPr>
            <a:spLocks noGrp="1"/>
          </p:cNvSpPr>
          <p:nvPr>
            <p:ph type="title"/>
          </p:nvPr>
        </p:nvSpPr>
        <p:spPr>
          <a:xfrm>
            <a:off x="428596" y="214290"/>
            <a:ext cx="8229600" cy="989034"/>
          </a:xfrm>
        </p:spPr>
        <p:txBody>
          <a:bodyPr>
            <a:noAutofit/>
          </a:bodyPr>
          <a:lstStyle/>
          <a:p>
            <a:r>
              <a:rPr lang="es-ES" sz="3600" b="1" dirty="0" smtClean="0"/>
              <a:t>La necesaria colaboración entre los sectores público y privado (2)</a:t>
            </a:r>
            <a:endParaRPr lang="es-ES" sz="3600" b="1" dirty="0"/>
          </a:p>
        </p:txBody>
      </p:sp>
      <p:pic>
        <p:nvPicPr>
          <p:cNvPr id="4" name="Picture 2" descr="http://farm8.staticflickr.com/7089/7002277239_5564e8b21c_z.jpg"/>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5786446" y="1571612"/>
            <a:ext cx="3012594" cy="4525963"/>
          </a:xfrm>
          <a:prstGeom prst="rect">
            <a:avLst/>
          </a:prstGeom>
          <a:ln>
            <a:noFill/>
          </a:ln>
          <a:effectLst>
            <a:softEdge rad="112500"/>
          </a:effectLst>
        </p:spPr>
      </p:pic>
      <p:sp>
        <p:nvSpPr>
          <p:cNvPr id="5" name="TextBox 34"/>
          <p:cNvSpPr txBox="1"/>
          <p:nvPr/>
        </p:nvSpPr>
        <p:spPr>
          <a:xfrm>
            <a:off x="500034" y="1714488"/>
            <a:ext cx="4875875" cy="5139869"/>
          </a:xfrm>
          <a:prstGeom prst="rect">
            <a:avLst/>
          </a:prstGeom>
          <a:noFill/>
        </p:spPr>
        <p:txBody>
          <a:bodyPr wrap="square" rtlCol="0">
            <a:spAutoFit/>
          </a:bodyPr>
          <a:lstStyle/>
          <a:p>
            <a:r>
              <a:rPr lang="es-ES" sz="2800" dirty="0" smtClean="0"/>
              <a:t>“Estoy convencido de que </a:t>
            </a:r>
            <a:r>
              <a:rPr lang="es-ES" sz="2800" b="1" dirty="0" smtClean="0"/>
              <a:t>no puede erradicarse el hambre </a:t>
            </a:r>
            <a:r>
              <a:rPr lang="es-ES" sz="2800" dirty="0" smtClean="0"/>
              <a:t>– y por tanto </a:t>
            </a:r>
            <a:r>
              <a:rPr lang="es-ES" sz="2800" b="1" dirty="0" smtClean="0"/>
              <a:t>no puede haber seguridad alimentaria </a:t>
            </a:r>
            <a:r>
              <a:rPr lang="es-ES" sz="2800" dirty="0" smtClean="0"/>
              <a:t>– sin la </a:t>
            </a:r>
            <a:r>
              <a:rPr lang="es-ES" sz="2800" b="1" dirty="0" smtClean="0"/>
              <a:t>participación activa de todos los actores</a:t>
            </a:r>
            <a:r>
              <a:rPr lang="es-ES" sz="2800" dirty="0" smtClean="0"/>
              <a:t>: instituciones internacionales y regionales, gobiernos, sociedad civil, y el sector privado.”</a:t>
            </a:r>
          </a:p>
          <a:p>
            <a:endParaRPr lang="en-US" sz="2800" dirty="0" smtClean="0"/>
          </a:p>
          <a:p>
            <a:pPr algn="r"/>
            <a:r>
              <a:rPr lang="en-US" sz="2400" i="1" dirty="0" smtClean="0"/>
              <a:t>Jose </a:t>
            </a:r>
            <a:r>
              <a:rPr lang="en-US" sz="2400" i="1" dirty="0" err="1" smtClean="0"/>
              <a:t>Graziano</a:t>
            </a:r>
            <a:r>
              <a:rPr lang="en-US" sz="2400" i="1" dirty="0" smtClean="0"/>
              <a:t> </a:t>
            </a:r>
            <a:r>
              <a:rPr lang="en-US" sz="2400" i="1" dirty="0" err="1" smtClean="0"/>
              <a:t>da</a:t>
            </a:r>
            <a:r>
              <a:rPr lang="en-US" sz="2400" i="1" dirty="0" smtClean="0"/>
              <a:t> Silva</a:t>
            </a:r>
          </a:p>
          <a:p>
            <a:pPr algn="r"/>
            <a:r>
              <a:rPr lang="en-US" sz="2400" i="1" dirty="0" smtClean="0"/>
              <a:t>FAO Director-General</a:t>
            </a:r>
            <a:endParaRPr lang="it-IT" sz="2400" i="1"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a:p>
        </p:txBody>
      </p:sp>
      <p:pic>
        <p:nvPicPr>
          <p:cNvPr id="205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 y="0"/>
            <a:ext cx="9143999" cy="6858000"/>
          </a:xfrm>
          <a:prstGeom prst="rect">
            <a:avLst/>
          </a:prstGeom>
          <a:noFill/>
          <a:ln w="9525">
            <a:noFill/>
            <a:miter lim="800000"/>
            <a:headEnd/>
            <a:tailEnd/>
          </a:ln>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a:p>
        </p:txBody>
      </p:sp>
      <p:pic>
        <p:nvPicPr>
          <p:cNvPr id="409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 y="1"/>
            <a:ext cx="9143999" cy="6858000"/>
          </a:xfrm>
          <a:prstGeom prst="rect">
            <a:avLst/>
          </a:prstGeom>
          <a:noFill/>
          <a:ln w="9525">
            <a:noFill/>
            <a:miter lim="800000"/>
            <a:headEnd/>
            <a:tailEnd/>
          </a:ln>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a:p>
        </p:txBody>
      </p:sp>
      <p:pic>
        <p:nvPicPr>
          <p:cNvPr id="717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
            <a:ext cx="9144000" cy="6858000"/>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214810" y="1600200"/>
            <a:ext cx="4714908" cy="5257800"/>
          </a:xfrm>
        </p:spPr>
        <p:txBody>
          <a:bodyPr>
            <a:normAutofit fontScale="92500"/>
          </a:bodyPr>
          <a:lstStyle/>
          <a:p>
            <a:pPr marL="0" indent="0">
              <a:buNone/>
            </a:pPr>
            <a:r>
              <a:rPr lang="es-ES" sz="2600" i="1" dirty="0" smtClean="0"/>
              <a:t>Ceremonia de nombramiento como nueva embajadora de la FAO para la nutrición (39 Conferencia de la FAO) </a:t>
            </a:r>
            <a:r>
              <a:rPr lang="es-ES" sz="2600" dirty="0" smtClean="0"/>
              <a:t>– 12/06/2015 :</a:t>
            </a:r>
          </a:p>
          <a:p>
            <a:pPr marL="0" indent="0">
              <a:buNone/>
            </a:pPr>
            <a:endParaRPr lang="es-ES" sz="2600" dirty="0" smtClean="0"/>
          </a:p>
          <a:p>
            <a:pPr marL="0" indent="0">
              <a:buNone/>
            </a:pPr>
            <a:r>
              <a:rPr lang="es-ES" sz="2600" dirty="0" smtClean="0"/>
              <a:t>Para avanzar en la lucha contra el hambre «se </a:t>
            </a:r>
            <a:r>
              <a:rPr lang="es-ES" sz="2600" b="1" dirty="0" smtClean="0"/>
              <a:t>requiere el concurso de todos</a:t>
            </a:r>
            <a:r>
              <a:rPr lang="es-ES" sz="2600" dirty="0" smtClean="0"/>
              <a:t>».</a:t>
            </a:r>
            <a:br>
              <a:rPr lang="es-ES" sz="2600" dirty="0" smtClean="0"/>
            </a:br>
            <a:r>
              <a:rPr lang="es-ES" sz="2600" dirty="0" smtClean="0"/>
              <a:t>Desde los «</a:t>
            </a:r>
            <a:r>
              <a:rPr lang="es-ES" sz="2600" b="1" dirty="0" smtClean="0"/>
              <a:t>gobiernos, desde luego, pero también al sector privado, a la sociedad civil</a:t>
            </a:r>
            <a:r>
              <a:rPr lang="es-ES" sz="2600" dirty="0" smtClean="0"/>
              <a:t> y, en definitiva, a cada individuo». </a:t>
            </a:r>
            <a:r>
              <a:rPr lang="es-ES" dirty="0" smtClean="0"/>
              <a:t/>
            </a:r>
            <a:br>
              <a:rPr lang="es-ES" dirty="0" smtClean="0"/>
            </a:br>
            <a:endParaRPr lang="es-ES" dirty="0"/>
          </a:p>
        </p:txBody>
      </p:sp>
      <p:sp>
        <p:nvSpPr>
          <p:cNvPr id="4" name="Rectangle 24"/>
          <p:cNvSpPr/>
          <p:nvPr/>
        </p:nvSpPr>
        <p:spPr>
          <a:xfrm>
            <a:off x="0" y="-14523"/>
            <a:ext cx="9144000" cy="1371822"/>
          </a:xfrm>
          <a:prstGeom prst="rect">
            <a:avLst/>
          </a:prstGeom>
          <a:solidFill>
            <a:srgbClr val="BFBFBF"/>
          </a:solidFill>
          <a:ln>
            <a:noFill/>
          </a:ln>
          <a:effectLst/>
        </p:spPr>
        <p:style>
          <a:lnRef idx="1">
            <a:schemeClr val="accent1"/>
          </a:lnRef>
          <a:fillRef idx="3">
            <a:schemeClr val="accent1"/>
          </a:fillRef>
          <a:effectRef idx="2">
            <a:schemeClr val="accent1"/>
          </a:effectRef>
          <a:fontRef idx="minor">
            <a:schemeClr val="lt1"/>
          </a:fontRef>
        </p:style>
        <p:txBody>
          <a:bodyPr wrap="square" lIns="182880" tIns="182880" rIns="182880" bIns="0" rtlCol="0" anchor="ctr">
            <a:noAutofit/>
          </a:bodyPr>
          <a:lstStyle/>
          <a:p>
            <a:pPr algn="ctr">
              <a:lnSpc>
                <a:spcPts val="3920"/>
              </a:lnSpc>
            </a:pPr>
            <a:endParaRPr lang="en-US" sz="3000">
              <a:solidFill>
                <a:schemeClr val="tx1">
                  <a:lumMod val="85000"/>
                  <a:lumOff val="15000"/>
                </a:schemeClr>
              </a:solidFill>
              <a:latin typeface="Nevis"/>
              <a:cs typeface="Nevis"/>
            </a:endParaRPr>
          </a:p>
        </p:txBody>
      </p:sp>
      <p:sp>
        <p:nvSpPr>
          <p:cNvPr id="5" name="1 Título"/>
          <p:cNvSpPr>
            <a:spLocks noGrp="1"/>
          </p:cNvSpPr>
          <p:nvPr>
            <p:ph type="title"/>
          </p:nvPr>
        </p:nvSpPr>
        <p:spPr>
          <a:xfrm>
            <a:off x="428596" y="214290"/>
            <a:ext cx="8229600" cy="989034"/>
          </a:xfrm>
        </p:spPr>
        <p:txBody>
          <a:bodyPr>
            <a:noAutofit/>
          </a:bodyPr>
          <a:lstStyle/>
          <a:p>
            <a:r>
              <a:rPr lang="es-ES" sz="3600" b="1" dirty="0" smtClean="0"/>
              <a:t>La necesaria colaboración entre los sectores público y privado (3)</a:t>
            </a:r>
            <a:endParaRPr lang="es-ES" sz="3600" b="1" dirty="0"/>
          </a:p>
        </p:txBody>
      </p:sp>
      <p:pic>
        <p:nvPicPr>
          <p:cNvPr id="6" name="5 Imagen" descr="reina graziano.jpg"/>
          <p:cNvPicPr>
            <a:picLocks noChangeAspect="1"/>
          </p:cNvPicPr>
          <p:nvPr/>
        </p:nvPicPr>
        <p:blipFill>
          <a:blip r:embed="rId2"/>
          <a:stretch>
            <a:fillRect/>
          </a:stretch>
        </p:blipFill>
        <p:spPr>
          <a:xfrm>
            <a:off x="285720" y="1500174"/>
            <a:ext cx="3676650" cy="4000500"/>
          </a:xfrm>
          <a:prstGeom prst="rect">
            <a:avLst/>
          </a:prstGeom>
          <a:ln>
            <a:noFill/>
          </a:ln>
          <a:effectLst>
            <a:softEdge rad="112500"/>
          </a:effectLst>
        </p:spPr>
      </p:pic>
      <p:sp>
        <p:nvSpPr>
          <p:cNvPr id="7" name="6 CuadroTexto"/>
          <p:cNvSpPr txBox="1"/>
          <p:nvPr/>
        </p:nvSpPr>
        <p:spPr>
          <a:xfrm>
            <a:off x="285720" y="5534561"/>
            <a:ext cx="3857652" cy="1323439"/>
          </a:xfrm>
          <a:prstGeom prst="rect">
            <a:avLst/>
          </a:prstGeom>
          <a:noFill/>
        </p:spPr>
        <p:txBody>
          <a:bodyPr wrap="square" rtlCol="0">
            <a:spAutoFit/>
          </a:bodyPr>
          <a:lstStyle/>
          <a:p>
            <a:pPr algn="just"/>
            <a:r>
              <a:rPr lang="es-ES" sz="2000" i="1" dirty="0" smtClean="0"/>
              <a:t>La Reina </a:t>
            </a:r>
            <a:r>
              <a:rPr lang="es-ES" sz="2000" i="1" dirty="0" err="1" smtClean="0"/>
              <a:t>Letizia</a:t>
            </a:r>
            <a:r>
              <a:rPr lang="es-ES" sz="2000" i="1" dirty="0" smtClean="0"/>
              <a:t>, nueva embajadora de la FAO para la nutrición con el Director General de la FAO, José  </a:t>
            </a:r>
            <a:r>
              <a:rPr lang="es-ES" sz="2000" i="1" dirty="0" err="1" smtClean="0"/>
              <a:t>Graziano</a:t>
            </a:r>
            <a:r>
              <a:rPr lang="es-ES" sz="2000" i="1" dirty="0" smtClean="0"/>
              <a:t> da Silva</a:t>
            </a:r>
            <a:endParaRPr lang="es-ES" sz="2000" i="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4"/>
          <p:cNvSpPr/>
          <p:nvPr/>
        </p:nvSpPr>
        <p:spPr>
          <a:xfrm>
            <a:off x="0" y="-14523"/>
            <a:ext cx="9144000" cy="1371822"/>
          </a:xfrm>
          <a:prstGeom prst="rect">
            <a:avLst/>
          </a:prstGeom>
          <a:solidFill>
            <a:srgbClr val="BFBFBF"/>
          </a:solidFill>
          <a:ln>
            <a:noFill/>
          </a:ln>
          <a:effectLst/>
        </p:spPr>
        <p:style>
          <a:lnRef idx="1">
            <a:schemeClr val="accent1"/>
          </a:lnRef>
          <a:fillRef idx="3">
            <a:schemeClr val="accent1"/>
          </a:fillRef>
          <a:effectRef idx="2">
            <a:schemeClr val="accent1"/>
          </a:effectRef>
          <a:fontRef idx="minor">
            <a:schemeClr val="lt1"/>
          </a:fontRef>
        </p:style>
        <p:txBody>
          <a:bodyPr wrap="square" lIns="182880" tIns="182880" rIns="182880" bIns="0" rtlCol="0" anchor="ctr">
            <a:noAutofit/>
          </a:bodyPr>
          <a:lstStyle/>
          <a:p>
            <a:pPr algn="ctr">
              <a:lnSpc>
                <a:spcPts val="3920"/>
              </a:lnSpc>
            </a:pPr>
            <a:endParaRPr lang="en-US" sz="3000">
              <a:solidFill>
                <a:schemeClr val="tx1">
                  <a:lumMod val="85000"/>
                  <a:lumOff val="15000"/>
                </a:schemeClr>
              </a:solidFill>
              <a:latin typeface="Nevis"/>
              <a:cs typeface="Nevis"/>
            </a:endParaRPr>
          </a:p>
        </p:txBody>
      </p:sp>
      <p:sp>
        <p:nvSpPr>
          <p:cNvPr id="5" name="1 Título"/>
          <p:cNvSpPr>
            <a:spLocks noGrp="1"/>
          </p:cNvSpPr>
          <p:nvPr>
            <p:ph type="title"/>
          </p:nvPr>
        </p:nvSpPr>
        <p:spPr>
          <a:xfrm>
            <a:off x="428596" y="214290"/>
            <a:ext cx="8229600" cy="989034"/>
          </a:xfrm>
        </p:spPr>
        <p:txBody>
          <a:bodyPr>
            <a:noAutofit/>
          </a:bodyPr>
          <a:lstStyle/>
          <a:p>
            <a:r>
              <a:rPr lang="es-ES" sz="3600" b="1" dirty="0" smtClean="0"/>
              <a:t>Nueva visión estratégica</a:t>
            </a:r>
            <a:endParaRPr lang="es-ES" sz="3600" b="1" dirty="0"/>
          </a:p>
        </p:txBody>
      </p:sp>
      <p:sp>
        <p:nvSpPr>
          <p:cNvPr id="6" name="Content Placeholder 4"/>
          <p:cNvSpPr>
            <a:spLocks noGrp="1"/>
          </p:cNvSpPr>
          <p:nvPr>
            <p:ph idx="1"/>
          </p:nvPr>
        </p:nvSpPr>
        <p:spPr>
          <a:xfrm>
            <a:off x="214282" y="1357298"/>
            <a:ext cx="8643998" cy="5102693"/>
          </a:xfrm>
        </p:spPr>
        <p:txBody>
          <a:bodyPr>
            <a:noAutofit/>
          </a:bodyPr>
          <a:lstStyle/>
          <a:p>
            <a:pPr marL="0">
              <a:spcBef>
                <a:spcPts val="0"/>
              </a:spcBef>
              <a:buNone/>
            </a:pPr>
            <a:r>
              <a:rPr lang="es-ES" sz="2400" dirty="0" smtClean="0"/>
              <a:t>Según la FAO, el sector privado es un aliado clave en la lucha contra el hambre y está en relación con cada dimensión de la misión global de la FAO a nivel global, regional, y nacional. </a:t>
            </a:r>
          </a:p>
          <a:p>
            <a:pPr marL="0">
              <a:spcBef>
                <a:spcPts val="0"/>
              </a:spcBef>
              <a:buNone/>
            </a:pPr>
            <a:endParaRPr lang="es-ES" sz="2400" dirty="0" smtClean="0"/>
          </a:p>
          <a:p>
            <a:pPr marL="0" lvl="0">
              <a:spcBef>
                <a:spcPts val="0"/>
              </a:spcBef>
              <a:buNone/>
            </a:pPr>
            <a:r>
              <a:rPr lang="es-ES" sz="2400" dirty="0" smtClean="0"/>
              <a:t>Los objetivos de la FAO son:</a:t>
            </a:r>
          </a:p>
          <a:p>
            <a:pPr lvl="2" indent="-457200">
              <a:spcBef>
                <a:spcPts val="0"/>
              </a:spcBef>
              <a:buFont typeface="Arial" pitchFamily="34" charset="0"/>
              <a:buChar char="•"/>
            </a:pPr>
            <a:r>
              <a:rPr lang="es-ES" dirty="0" smtClean="0"/>
              <a:t>Desarrollar un marco de referencia para la agricultura sostenible;</a:t>
            </a:r>
          </a:p>
          <a:p>
            <a:pPr lvl="2" indent="-457200">
              <a:spcBef>
                <a:spcPts val="0"/>
              </a:spcBef>
              <a:buFont typeface="Arial" pitchFamily="34" charset="0"/>
              <a:buChar char="•"/>
            </a:pPr>
            <a:r>
              <a:rPr lang="es-ES" dirty="0" smtClean="0"/>
              <a:t>Involucrar las perspectivas del sector privado en el marco; </a:t>
            </a:r>
          </a:p>
          <a:p>
            <a:pPr lvl="2" indent="-457200">
              <a:spcBef>
                <a:spcPts val="0"/>
              </a:spcBef>
              <a:buFont typeface="Arial" pitchFamily="34" charset="0"/>
              <a:buChar char="•"/>
            </a:pPr>
            <a:r>
              <a:rPr lang="es-ES" dirty="0" smtClean="0"/>
              <a:t>Favorecer/Mejorar la adopción de principios de sostenibilidad;</a:t>
            </a:r>
          </a:p>
          <a:p>
            <a:pPr lvl="2" indent="-457200">
              <a:spcBef>
                <a:spcPts val="0"/>
              </a:spcBef>
              <a:buFont typeface="Arial" pitchFamily="34" charset="0"/>
              <a:buChar char="•"/>
            </a:pPr>
            <a:r>
              <a:rPr lang="es-ES" dirty="0" smtClean="0"/>
              <a:t>Desarrollar estos principios a través de iniciativas internacionales; </a:t>
            </a:r>
          </a:p>
          <a:p>
            <a:pPr lvl="2" indent="-457200">
              <a:spcBef>
                <a:spcPts val="0"/>
              </a:spcBef>
              <a:buFont typeface="Arial" pitchFamily="34" charset="0"/>
              <a:buChar char="•"/>
            </a:pPr>
            <a:r>
              <a:rPr lang="es-ES" dirty="0" smtClean="0"/>
              <a:t>Aumentar la adhesión a todos los niveles a los estándares internacionales y principios del RSC en el sector de la industria agraria y otros sectores relevantes. </a:t>
            </a:r>
          </a:p>
          <a:p>
            <a:pPr algn="just">
              <a:spcBef>
                <a:spcPts val="0"/>
              </a:spcBef>
            </a:pPr>
            <a:endParaRPr lang="en-US" sz="2000" i="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 name="Straight Connector 26"/>
          <p:cNvCxnSpPr>
            <a:stCxn id="16" idx="2"/>
            <a:endCxn id="17" idx="2"/>
          </p:cNvCxnSpPr>
          <p:nvPr/>
        </p:nvCxnSpPr>
        <p:spPr>
          <a:xfrm rot="5400000">
            <a:off x="3872728" y="3898305"/>
            <a:ext cx="1288673" cy="17611"/>
          </a:xfrm>
          <a:prstGeom prst="line">
            <a:avLst/>
          </a:prstGeom>
        </p:spPr>
        <p:style>
          <a:lnRef idx="1">
            <a:schemeClr val="accent1"/>
          </a:lnRef>
          <a:fillRef idx="0">
            <a:schemeClr val="accent1"/>
          </a:fillRef>
          <a:effectRef idx="0">
            <a:schemeClr val="accent1"/>
          </a:effectRef>
          <a:fontRef idx="minor">
            <a:schemeClr val="tx1"/>
          </a:fontRef>
        </p:style>
      </p:cxnSp>
      <p:grpSp>
        <p:nvGrpSpPr>
          <p:cNvPr id="4" name="Group 65"/>
          <p:cNvGrpSpPr/>
          <p:nvPr/>
        </p:nvGrpSpPr>
        <p:grpSpPr>
          <a:xfrm>
            <a:off x="457200" y="1643050"/>
            <a:ext cx="8441474" cy="4995256"/>
            <a:chOff x="457200" y="1974226"/>
            <a:chExt cx="8441474" cy="4664080"/>
          </a:xfrm>
        </p:grpSpPr>
        <p:cxnSp>
          <p:nvCxnSpPr>
            <p:cNvPr id="11" name="Straight Connector 10"/>
            <p:cNvCxnSpPr/>
            <p:nvPr/>
          </p:nvCxnSpPr>
          <p:spPr>
            <a:xfrm>
              <a:off x="6162595" y="3124021"/>
              <a:ext cx="131397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flipV="1">
              <a:off x="2047795" y="4202392"/>
              <a:ext cx="1244813" cy="13926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4508258" y="4550542"/>
              <a:ext cx="0" cy="1253344"/>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2047795" y="4341652"/>
              <a:ext cx="1556017" cy="1044453"/>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5599712" y="4237205"/>
              <a:ext cx="1348548" cy="1044453"/>
            </a:xfrm>
            <a:prstGeom prst="line">
              <a:avLst/>
            </a:prstGeom>
          </p:spPr>
          <p:style>
            <a:lnRef idx="1">
              <a:schemeClr val="accent1"/>
            </a:lnRef>
            <a:fillRef idx="0">
              <a:schemeClr val="accent1"/>
            </a:fillRef>
            <a:effectRef idx="0">
              <a:schemeClr val="accent1"/>
            </a:effectRef>
            <a:fontRef idx="minor">
              <a:schemeClr val="tx1"/>
            </a:fontRef>
          </p:style>
        </p:cxnSp>
        <p:sp>
          <p:nvSpPr>
            <p:cNvPr id="16" name="Rounded Rectangle 15"/>
            <p:cNvSpPr/>
            <p:nvPr/>
          </p:nvSpPr>
          <p:spPr>
            <a:xfrm>
              <a:off x="2214546" y="2641244"/>
              <a:ext cx="4622645" cy="84532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sz="2000" b="1" dirty="0" smtClean="0"/>
                <a:t>Oficina de Comunicación, Colaboración y Apoyo (OCP) </a:t>
              </a:r>
            </a:p>
          </p:txBody>
        </p:sp>
        <p:sp>
          <p:nvSpPr>
            <p:cNvPr id="17" name="Rounded Rectangle 16"/>
            <p:cNvSpPr/>
            <p:nvPr/>
          </p:nvSpPr>
          <p:spPr>
            <a:xfrm>
              <a:off x="3032094" y="3677891"/>
              <a:ext cx="2952328" cy="101191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sz="2000" b="1" dirty="0" smtClean="0"/>
                <a:t>Rama de Colaboración y Apoyo  (OCPP)</a:t>
              </a:r>
            </a:p>
          </p:txBody>
        </p:sp>
        <p:sp>
          <p:nvSpPr>
            <p:cNvPr id="18" name="Rounded Rectangle 17"/>
            <p:cNvSpPr/>
            <p:nvPr/>
          </p:nvSpPr>
          <p:spPr>
            <a:xfrm>
              <a:off x="457200" y="5037955"/>
              <a:ext cx="2143845" cy="83556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sz="2000" b="1" dirty="0" smtClean="0"/>
                <a:t>Organizaciones de la Sociedad Civil</a:t>
              </a:r>
              <a:endParaRPr lang="es-ES" sz="2000" b="1" dirty="0"/>
            </a:p>
          </p:txBody>
        </p:sp>
        <p:sp>
          <p:nvSpPr>
            <p:cNvPr id="19" name="Rounded Rectangle 18"/>
            <p:cNvSpPr/>
            <p:nvPr/>
          </p:nvSpPr>
          <p:spPr>
            <a:xfrm>
              <a:off x="3643804" y="5037955"/>
              <a:ext cx="1728908" cy="83556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sz="2000" b="1" dirty="0" smtClean="0"/>
                <a:t>Sector Privado</a:t>
              </a:r>
              <a:endParaRPr lang="es-ES" sz="2000" b="1" dirty="0"/>
            </a:p>
          </p:txBody>
        </p:sp>
        <p:sp>
          <p:nvSpPr>
            <p:cNvPr id="20" name="Rounded Rectangle 19"/>
            <p:cNvSpPr/>
            <p:nvPr/>
          </p:nvSpPr>
          <p:spPr>
            <a:xfrm>
              <a:off x="6473797" y="5037955"/>
              <a:ext cx="2143607" cy="83544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b="1" dirty="0" smtClean="0"/>
                <a:t>Academia</a:t>
              </a:r>
            </a:p>
          </p:txBody>
        </p:sp>
        <p:sp>
          <p:nvSpPr>
            <p:cNvPr id="21" name="Rounded Rectangle 20"/>
            <p:cNvSpPr/>
            <p:nvPr/>
          </p:nvSpPr>
          <p:spPr>
            <a:xfrm>
              <a:off x="2196935" y="1974226"/>
              <a:ext cx="4622645" cy="52028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sz="2000" b="1" dirty="0" smtClean="0">
                  <a:solidFill>
                    <a:schemeClr val="dk1"/>
                  </a:solidFill>
                </a:rPr>
                <a:t>Oficina del Director-General</a:t>
              </a:r>
            </a:p>
          </p:txBody>
        </p:sp>
        <p:cxnSp>
          <p:nvCxnSpPr>
            <p:cNvPr id="22" name="Straight Connector 21"/>
            <p:cNvCxnSpPr>
              <a:stCxn id="21" idx="2"/>
              <a:endCxn id="16" idx="0"/>
            </p:cNvCxnSpPr>
            <p:nvPr/>
          </p:nvCxnSpPr>
          <p:spPr>
            <a:xfrm rot="16200000" flipH="1">
              <a:off x="4443698" y="2559072"/>
              <a:ext cx="146730" cy="17611"/>
            </a:xfrm>
            <a:prstGeom prst="line">
              <a:avLst/>
            </a:prstGeom>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457200" y="3506089"/>
              <a:ext cx="1936376" cy="12533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smtClean="0"/>
                <a:t>Punto de enfoque a los </a:t>
              </a:r>
              <a:r>
                <a:rPr lang="es-ES" sz="1600" dirty="0" err="1" smtClean="0"/>
                <a:t>Partenariados</a:t>
              </a:r>
              <a:r>
                <a:rPr lang="es-ES" sz="1600" dirty="0" smtClean="0"/>
                <a:t> Regionales</a:t>
              </a:r>
              <a:endParaRPr lang="es-ES" sz="1600" dirty="0"/>
            </a:p>
          </p:txBody>
        </p:sp>
        <p:sp>
          <p:nvSpPr>
            <p:cNvPr id="24" name="Oval 23"/>
            <p:cNvSpPr/>
            <p:nvPr/>
          </p:nvSpPr>
          <p:spPr>
            <a:xfrm>
              <a:off x="7269096" y="2494514"/>
              <a:ext cx="1629578" cy="11833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Oficina de enlace (LON, LOG, LOJ) </a:t>
              </a:r>
              <a:endParaRPr lang="es-ES" dirty="0"/>
            </a:p>
          </p:txBody>
        </p:sp>
        <p:sp>
          <p:nvSpPr>
            <p:cNvPr id="57" name="Rounded Rectangle 56"/>
            <p:cNvSpPr/>
            <p:nvPr/>
          </p:nvSpPr>
          <p:spPr>
            <a:xfrm>
              <a:off x="2601045" y="6020790"/>
              <a:ext cx="1780417" cy="61751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it-IT" sz="2000" b="1" dirty="0" smtClean="0"/>
                <a:t>Agri-Business</a:t>
              </a:r>
              <a:endParaRPr lang="it-IT" sz="2000" b="1" dirty="0"/>
            </a:p>
          </p:txBody>
        </p:sp>
        <p:sp>
          <p:nvSpPr>
            <p:cNvPr id="58" name="Rounded Rectangle 57"/>
            <p:cNvSpPr/>
            <p:nvPr/>
          </p:nvSpPr>
          <p:spPr>
            <a:xfrm>
              <a:off x="4693380" y="6020790"/>
              <a:ext cx="1780417" cy="61751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it-IT" sz="2000" b="1" dirty="0" smtClean="0"/>
                <a:t>Cooperativas</a:t>
              </a:r>
              <a:endParaRPr lang="it-IT" sz="2000" b="1" dirty="0"/>
            </a:p>
          </p:txBody>
        </p:sp>
        <p:cxnSp>
          <p:nvCxnSpPr>
            <p:cNvPr id="60" name="Straight Connector 59"/>
            <p:cNvCxnSpPr>
              <a:stCxn id="57" idx="0"/>
              <a:endCxn id="19" idx="2"/>
            </p:cNvCxnSpPr>
            <p:nvPr/>
          </p:nvCxnSpPr>
          <p:spPr>
            <a:xfrm flipV="1">
              <a:off x="3491254" y="5873517"/>
              <a:ext cx="1017004" cy="147273"/>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p:cNvCxnSpPr>
              <a:stCxn id="58" idx="0"/>
              <a:endCxn id="19" idx="2"/>
            </p:cNvCxnSpPr>
            <p:nvPr/>
          </p:nvCxnSpPr>
          <p:spPr>
            <a:xfrm flipH="1" flipV="1">
              <a:off x="4508258" y="5873517"/>
              <a:ext cx="1075331" cy="147273"/>
            </a:xfrm>
            <a:prstGeom prst="line">
              <a:avLst/>
            </a:prstGeom>
          </p:spPr>
          <p:style>
            <a:lnRef idx="1">
              <a:schemeClr val="accent1"/>
            </a:lnRef>
            <a:fillRef idx="0">
              <a:schemeClr val="accent1"/>
            </a:fillRef>
            <a:effectRef idx="0">
              <a:schemeClr val="accent1"/>
            </a:effectRef>
            <a:fontRef idx="minor">
              <a:schemeClr val="tx1"/>
            </a:fontRef>
          </p:style>
        </p:cxnSp>
      </p:grpSp>
      <p:sp>
        <p:nvSpPr>
          <p:cNvPr id="29" name="Rectangle 24"/>
          <p:cNvSpPr/>
          <p:nvPr/>
        </p:nvSpPr>
        <p:spPr>
          <a:xfrm>
            <a:off x="0" y="-14523"/>
            <a:ext cx="9144000" cy="1371822"/>
          </a:xfrm>
          <a:prstGeom prst="rect">
            <a:avLst/>
          </a:prstGeom>
          <a:solidFill>
            <a:srgbClr val="BFBFBF"/>
          </a:solidFill>
          <a:ln>
            <a:noFill/>
          </a:ln>
          <a:effectLst/>
        </p:spPr>
        <p:style>
          <a:lnRef idx="1">
            <a:schemeClr val="accent1"/>
          </a:lnRef>
          <a:fillRef idx="3">
            <a:schemeClr val="accent1"/>
          </a:fillRef>
          <a:effectRef idx="2">
            <a:schemeClr val="accent1"/>
          </a:effectRef>
          <a:fontRef idx="minor">
            <a:schemeClr val="lt1"/>
          </a:fontRef>
        </p:style>
        <p:txBody>
          <a:bodyPr wrap="square" lIns="182880" tIns="182880" rIns="182880" bIns="0" rtlCol="0" anchor="ctr">
            <a:noAutofit/>
          </a:bodyPr>
          <a:lstStyle/>
          <a:p>
            <a:pPr algn="ctr">
              <a:lnSpc>
                <a:spcPts val="3920"/>
              </a:lnSpc>
            </a:pPr>
            <a:endParaRPr lang="en-US" sz="3000">
              <a:solidFill>
                <a:schemeClr val="tx1">
                  <a:lumMod val="85000"/>
                  <a:lumOff val="15000"/>
                </a:schemeClr>
              </a:solidFill>
              <a:latin typeface="Nevis"/>
              <a:cs typeface="Nevis"/>
            </a:endParaRPr>
          </a:p>
        </p:txBody>
      </p:sp>
      <p:sp>
        <p:nvSpPr>
          <p:cNvPr id="33" name="1 Título"/>
          <p:cNvSpPr>
            <a:spLocks noGrp="1"/>
          </p:cNvSpPr>
          <p:nvPr>
            <p:ph type="title"/>
          </p:nvPr>
        </p:nvSpPr>
        <p:spPr>
          <a:xfrm>
            <a:off x="428596" y="214290"/>
            <a:ext cx="8229600" cy="989034"/>
          </a:xfrm>
        </p:spPr>
        <p:txBody>
          <a:bodyPr>
            <a:noAutofit/>
          </a:bodyPr>
          <a:lstStyle/>
          <a:p>
            <a:r>
              <a:rPr lang="es-ES" sz="3600" b="1" dirty="0" smtClean="0"/>
              <a:t>Colaboración y apoyo</a:t>
            </a:r>
            <a:br>
              <a:rPr lang="es-ES" sz="3600" b="1" dirty="0" smtClean="0"/>
            </a:br>
            <a:r>
              <a:rPr lang="es-ES" sz="3600" b="1" dirty="0" err="1" smtClean="0"/>
              <a:t>Partenariados</a:t>
            </a:r>
            <a:r>
              <a:rPr lang="es-ES" sz="3600" b="1" dirty="0" smtClean="0"/>
              <a:t> con el Sector Privado </a:t>
            </a:r>
            <a:endParaRPr lang="es-ES" sz="3600"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descr=" 2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4607788"/>
            <a:ext cx="9144000" cy="5086261"/>
          </a:xfrm>
          <a:prstGeom prst="rect">
            <a:avLst/>
          </a:prstGeom>
        </p:spPr>
      </p:pic>
      <p:grpSp>
        <p:nvGrpSpPr>
          <p:cNvPr id="2" name="Group 33" descr=" 31"/>
          <p:cNvGrpSpPr/>
          <p:nvPr/>
        </p:nvGrpSpPr>
        <p:grpSpPr>
          <a:xfrm>
            <a:off x="255056" y="1900080"/>
            <a:ext cx="1832946" cy="1870170"/>
            <a:chOff x="701039" y="2113281"/>
            <a:chExt cx="3071521" cy="1712435"/>
          </a:xfrm>
        </p:grpSpPr>
        <p:grpSp>
          <p:nvGrpSpPr>
            <p:cNvPr id="3" name="Group 13"/>
            <p:cNvGrpSpPr/>
            <p:nvPr/>
          </p:nvGrpSpPr>
          <p:grpSpPr>
            <a:xfrm>
              <a:off x="701039" y="2113281"/>
              <a:ext cx="3071521" cy="1712435"/>
              <a:chOff x="5928437" y="1310578"/>
              <a:chExt cx="3370593" cy="2620045"/>
            </a:xfrm>
          </p:grpSpPr>
          <p:sp>
            <p:nvSpPr>
              <p:cNvPr id="121" name="Rectangle 120"/>
              <p:cNvSpPr/>
              <p:nvPr/>
            </p:nvSpPr>
            <p:spPr>
              <a:xfrm>
                <a:off x="5928437" y="1310578"/>
                <a:ext cx="3370591" cy="2238470"/>
              </a:xfrm>
              <a:prstGeom prst="rect">
                <a:avLst/>
              </a:prstGeom>
              <a:solidFill>
                <a:srgbClr val="BFBFBF"/>
              </a:solidFill>
              <a:ln>
                <a:noFill/>
              </a:ln>
              <a:effectLst/>
            </p:spPr>
            <p:style>
              <a:lnRef idx="1">
                <a:schemeClr val="accent1"/>
              </a:lnRef>
              <a:fillRef idx="3">
                <a:schemeClr val="accent1"/>
              </a:fillRef>
              <a:effectRef idx="2">
                <a:schemeClr val="accent1"/>
              </a:effectRef>
              <a:fontRef idx="minor">
                <a:schemeClr val="lt1"/>
              </a:fontRef>
            </p:style>
            <p:txBody>
              <a:bodyPr wrap="square" lIns="182880" tIns="365760" rIns="182880" bIns="0" rtlCol="0" anchor="t" anchorCtr="0">
                <a:noAutofit/>
              </a:bodyPr>
              <a:lstStyle/>
              <a:p>
                <a:pPr algn="ctr">
                  <a:lnSpc>
                    <a:spcPts val="2300"/>
                  </a:lnSpc>
                </a:pPr>
                <a:r>
                  <a:rPr lang="es-ES" sz="2100" b="1" dirty="0" smtClean="0">
                    <a:solidFill>
                      <a:schemeClr val="tx1">
                        <a:lumMod val="75000"/>
                        <a:lumOff val="25000"/>
                      </a:schemeClr>
                    </a:solidFill>
                  </a:rPr>
                  <a:t>Diálogo sobre políticas</a:t>
                </a:r>
                <a:endParaRPr lang="es-ES" sz="2100" dirty="0">
                  <a:solidFill>
                    <a:schemeClr val="tx1">
                      <a:lumMod val="75000"/>
                      <a:lumOff val="25000"/>
                    </a:schemeClr>
                  </a:solidFill>
                  <a:latin typeface="Nevis"/>
                  <a:cs typeface="Nevis"/>
                </a:endParaRPr>
              </a:p>
            </p:txBody>
          </p:sp>
          <p:sp>
            <p:nvSpPr>
              <p:cNvPr id="122" name="Isosceles Triangle 121"/>
              <p:cNvSpPr/>
              <p:nvPr/>
            </p:nvSpPr>
            <p:spPr>
              <a:xfrm flipV="1">
                <a:off x="5928439" y="3533974"/>
                <a:ext cx="3370591" cy="396649"/>
              </a:xfrm>
              <a:prstGeom prst="triangl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20" name="Rectangle 119"/>
            <p:cNvSpPr/>
            <p:nvPr/>
          </p:nvSpPr>
          <p:spPr>
            <a:xfrm>
              <a:off x="1017646" y="2323882"/>
              <a:ext cx="2426594" cy="91440"/>
            </a:xfrm>
            <a:prstGeom prst="rect">
              <a:avLst/>
            </a:prstGeom>
            <a:solidFill>
              <a:schemeClr val="tx2">
                <a:lumMod val="60000"/>
                <a:lumOff val="40000"/>
              </a:schemeClr>
            </a:solidFill>
            <a:ln>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sp>
      </p:grpSp>
      <p:grpSp>
        <p:nvGrpSpPr>
          <p:cNvPr id="4" name="Group 33" descr=" 31"/>
          <p:cNvGrpSpPr/>
          <p:nvPr/>
        </p:nvGrpSpPr>
        <p:grpSpPr>
          <a:xfrm>
            <a:off x="2285984" y="2214554"/>
            <a:ext cx="2143140" cy="1997637"/>
            <a:chOff x="452577" y="2113281"/>
            <a:chExt cx="3591322" cy="1829151"/>
          </a:xfrm>
        </p:grpSpPr>
        <p:grpSp>
          <p:nvGrpSpPr>
            <p:cNvPr id="5" name="Group 13"/>
            <p:cNvGrpSpPr/>
            <p:nvPr/>
          </p:nvGrpSpPr>
          <p:grpSpPr>
            <a:xfrm>
              <a:off x="452577" y="2113281"/>
              <a:ext cx="3591322" cy="1829151"/>
              <a:chOff x="5655784" y="1310578"/>
              <a:chExt cx="3941007" cy="2798622"/>
            </a:xfrm>
          </p:grpSpPr>
          <p:sp>
            <p:nvSpPr>
              <p:cNvPr id="126" name="Rectangle 125"/>
              <p:cNvSpPr/>
              <p:nvPr/>
            </p:nvSpPr>
            <p:spPr>
              <a:xfrm>
                <a:off x="5655784" y="1310578"/>
                <a:ext cx="3941005" cy="2238469"/>
              </a:xfrm>
              <a:prstGeom prst="rect">
                <a:avLst/>
              </a:prstGeom>
              <a:solidFill>
                <a:srgbClr val="BFBFBF"/>
              </a:solidFill>
              <a:ln>
                <a:noFill/>
              </a:ln>
              <a:effectLst/>
            </p:spPr>
            <p:style>
              <a:lnRef idx="1">
                <a:schemeClr val="accent1"/>
              </a:lnRef>
              <a:fillRef idx="3">
                <a:schemeClr val="accent1"/>
              </a:fillRef>
              <a:effectRef idx="2">
                <a:schemeClr val="accent1"/>
              </a:effectRef>
              <a:fontRef idx="minor">
                <a:schemeClr val="lt1"/>
              </a:fontRef>
            </p:style>
            <p:txBody>
              <a:bodyPr wrap="square" lIns="182880" tIns="365760" rIns="182880" bIns="0" rtlCol="0" anchor="t" anchorCtr="0">
                <a:noAutofit/>
              </a:bodyPr>
              <a:lstStyle/>
              <a:p>
                <a:pPr algn="ctr">
                  <a:lnSpc>
                    <a:spcPts val="2300"/>
                  </a:lnSpc>
                </a:pPr>
                <a:r>
                  <a:rPr lang="es-ES" sz="2100" b="1" dirty="0" smtClean="0">
                    <a:solidFill>
                      <a:schemeClr val="tx1">
                        <a:lumMod val="75000"/>
                        <a:lumOff val="25000"/>
                      </a:schemeClr>
                    </a:solidFill>
                  </a:rPr>
                  <a:t>Establecimiento de Normas y Estándares</a:t>
                </a:r>
                <a:endParaRPr lang="es-ES" sz="2100" dirty="0">
                  <a:solidFill>
                    <a:schemeClr val="tx1">
                      <a:lumMod val="75000"/>
                      <a:lumOff val="25000"/>
                    </a:schemeClr>
                  </a:solidFill>
                  <a:latin typeface="Nevis"/>
                  <a:cs typeface="Nevis"/>
                </a:endParaRPr>
              </a:p>
            </p:txBody>
          </p:sp>
          <p:sp>
            <p:nvSpPr>
              <p:cNvPr id="127" name="Isosceles Triangle 126"/>
              <p:cNvSpPr/>
              <p:nvPr/>
            </p:nvSpPr>
            <p:spPr>
              <a:xfrm flipV="1">
                <a:off x="5655784" y="3512387"/>
                <a:ext cx="3941007" cy="596813"/>
              </a:xfrm>
              <a:prstGeom prst="triangl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25" name="Rectangle 124"/>
            <p:cNvSpPr/>
            <p:nvPr/>
          </p:nvSpPr>
          <p:spPr>
            <a:xfrm>
              <a:off x="1017646" y="2323882"/>
              <a:ext cx="2426594" cy="91440"/>
            </a:xfrm>
            <a:prstGeom prst="rect">
              <a:avLst/>
            </a:prstGeom>
            <a:solidFill>
              <a:schemeClr val="tx2">
                <a:lumMod val="60000"/>
                <a:lumOff val="40000"/>
              </a:schemeClr>
            </a:solidFill>
            <a:ln>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sp>
      </p:grpSp>
      <p:grpSp>
        <p:nvGrpSpPr>
          <p:cNvPr id="6" name="Group 33" descr=" 31"/>
          <p:cNvGrpSpPr/>
          <p:nvPr/>
        </p:nvGrpSpPr>
        <p:grpSpPr>
          <a:xfrm>
            <a:off x="4788570" y="2282480"/>
            <a:ext cx="1832945" cy="1870170"/>
            <a:chOff x="701040" y="2113281"/>
            <a:chExt cx="3071519" cy="1712435"/>
          </a:xfrm>
        </p:grpSpPr>
        <p:grpSp>
          <p:nvGrpSpPr>
            <p:cNvPr id="7" name="Group 13"/>
            <p:cNvGrpSpPr/>
            <p:nvPr/>
          </p:nvGrpSpPr>
          <p:grpSpPr>
            <a:xfrm>
              <a:off x="701040" y="2113281"/>
              <a:ext cx="3071519" cy="1712435"/>
              <a:chOff x="5928439" y="1310578"/>
              <a:chExt cx="3370591" cy="2620045"/>
            </a:xfrm>
          </p:grpSpPr>
          <p:sp>
            <p:nvSpPr>
              <p:cNvPr id="131" name="Rectangle 130"/>
              <p:cNvSpPr/>
              <p:nvPr/>
            </p:nvSpPr>
            <p:spPr>
              <a:xfrm>
                <a:off x="5928439" y="1310578"/>
                <a:ext cx="3370591" cy="2238470"/>
              </a:xfrm>
              <a:prstGeom prst="rect">
                <a:avLst/>
              </a:prstGeom>
              <a:solidFill>
                <a:srgbClr val="BFBFBF"/>
              </a:solidFill>
              <a:ln>
                <a:noFill/>
              </a:ln>
              <a:effectLst/>
            </p:spPr>
            <p:style>
              <a:lnRef idx="1">
                <a:schemeClr val="accent1"/>
              </a:lnRef>
              <a:fillRef idx="3">
                <a:schemeClr val="accent1"/>
              </a:fillRef>
              <a:effectRef idx="2">
                <a:schemeClr val="accent1"/>
              </a:effectRef>
              <a:fontRef idx="minor">
                <a:schemeClr val="lt1"/>
              </a:fontRef>
            </p:style>
            <p:txBody>
              <a:bodyPr wrap="square" lIns="182880" tIns="365760" rIns="182880" bIns="0" rtlCol="0" anchor="t" anchorCtr="0">
                <a:noAutofit/>
              </a:bodyPr>
              <a:lstStyle/>
              <a:p>
                <a:pPr algn="ctr">
                  <a:lnSpc>
                    <a:spcPts val="2300"/>
                  </a:lnSpc>
                </a:pPr>
                <a:r>
                  <a:rPr lang="es-ES" sz="2050" b="1" dirty="0" smtClean="0">
                    <a:solidFill>
                      <a:schemeClr val="tx1">
                        <a:lumMod val="75000"/>
                        <a:lumOff val="25000"/>
                      </a:schemeClr>
                    </a:solidFill>
                  </a:rPr>
                  <a:t>Desarrollo y Programas Técnicos</a:t>
                </a:r>
                <a:endParaRPr lang="es-ES" sz="2050" dirty="0">
                  <a:solidFill>
                    <a:schemeClr val="tx1">
                      <a:lumMod val="75000"/>
                      <a:lumOff val="25000"/>
                    </a:schemeClr>
                  </a:solidFill>
                  <a:latin typeface="Nevis"/>
                  <a:cs typeface="Nevis"/>
                </a:endParaRPr>
              </a:p>
            </p:txBody>
          </p:sp>
          <p:sp>
            <p:nvSpPr>
              <p:cNvPr id="132" name="Isosceles Triangle 131"/>
              <p:cNvSpPr/>
              <p:nvPr/>
            </p:nvSpPr>
            <p:spPr>
              <a:xfrm flipV="1">
                <a:off x="5928439" y="3533974"/>
                <a:ext cx="3370591" cy="396649"/>
              </a:xfrm>
              <a:prstGeom prst="triangl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30" name="Rectangle 129"/>
            <p:cNvSpPr/>
            <p:nvPr/>
          </p:nvSpPr>
          <p:spPr>
            <a:xfrm>
              <a:off x="1017646" y="2323882"/>
              <a:ext cx="2426594" cy="91440"/>
            </a:xfrm>
            <a:prstGeom prst="rect">
              <a:avLst/>
            </a:prstGeom>
            <a:solidFill>
              <a:schemeClr val="tx2">
                <a:lumMod val="60000"/>
                <a:lumOff val="40000"/>
              </a:schemeClr>
            </a:solidFill>
            <a:ln>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sp>
      </p:grpSp>
      <p:grpSp>
        <p:nvGrpSpPr>
          <p:cNvPr id="8" name="Group 33" descr=" 31"/>
          <p:cNvGrpSpPr/>
          <p:nvPr/>
        </p:nvGrpSpPr>
        <p:grpSpPr>
          <a:xfrm>
            <a:off x="6764623" y="1900080"/>
            <a:ext cx="2133379" cy="1990964"/>
            <a:chOff x="533223" y="2094119"/>
            <a:chExt cx="3574965" cy="1823042"/>
          </a:xfrm>
        </p:grpSpPr>
        <p:grpSp>
          <p:nvGrpSpPr>
            <p:cNvPr id="9" name="Group 13"/>
            <p:cNvGrpSpPr/>
            <p:nvPr/>
          </p:nvGrpSpPr>
          <p:grpSpPr>
            <a:xfrm>
              <a:off x="533223" y="2094119"/>
              <a:ext cx="3574965" cy="1823042"/>
              <a:chOff x="5744283" y="1281258"/>
              <a:chExt cx="3923057" cy="2789275"/>
            </a:xfrm>
          </p:grpSpPr>
          <p:sp>
            <p:nvSpPr>
              <p:cNvPr id="136" name="Rectangle 135"/>
              <p:cNvSpPr/>
              <p:nvPr/>
            </p:nvSpPr>
            <p:spPr>
              <a:xfrm>
                <a:off x="5744283" y="1281258"/>
                <a:ext cx="3923055" cy="2238469"/>
              </a:xfrm>
              <a:prstGeom prst="rect">
                <a:avLst/>
              </a:prstGeom>
              <a:solidFill>
                <a:srgbClr val="BFBFBF"/>
              </a:solidFill>
              <a:ln>
                <a:noFill/>
              </a:ln>
              <a:effectLst/>
            </p:spPr>
            <p:style>
              <a:lnRef idx="1">
                <a:schemeClr val="accent1"/>
              </a:lnRef>
              <a:fillRef idx="3">
                <a:schemeClr val="accent1"/>
              </a:fillRef>
              <a:effectRef idx="2">
                <a:schemeClr val="accent1"/>
              </a:effectRef>
              <a:fontRef idx="minor">
                <a:schemeClr val="lt1"/>
              </a:fontRef>
            </p:style>
            <p:txBody>
              <a:bodyPr wrap="square" lIns="182880" tIns="365760" rIns="182880" bIns="0" rtlCol="0" anchor="t" anchorCtr="0">
                <a:noAutofit/>
              </a:bodyPr>
              <a:lstStyle/>
              <a:p>
                <a:pPr algn="ctr">
                  <a:lnSpc>
                    <a:spcPts val="2300"/>
                  </a:lnSpc>
                </a:pPr>
                <a:r>
                  <a:rPr lang="es-ES" sz="2050" b="1" dirty="0" smtClean="0">
                    <a:solidFill>
                      <a:schemeClr val="tx1">
                        <a:lumMod val="75000"/>
                        <a:lumOff val="25000"/>
                      </a:schemeClr>
                    </a:solidFill>
                  </a:rPr>
                  <a:t>Apoyo y Comunicación</a:t>
                </a:r>
                <a:endParaRPr lang="es-ES" sz="2050" b="1" dirty="0">
                  <a:solidFill>
                    <a:schemeClr val="tx1">
                      <a:lumMod val="75000"/>
                      <a:lumOff val="25000"/>
                    </a:schemeClr>
                  </a:solidFill>
                </a:endParaRPr>
              </a:p>
            </p:txBody>
          </p:sp>
          <p:sp>
            <p:nvSpPr>
              <p:cNvPr id="137" name="Isosceles Triangle 136"/>
              <p:cNvSpPr/>
              <p:nvPr/>
            </p:nvSpPr>
            <p:spPr>
              <a:xfrm flipV="1">
                <a:off x="5821798" y="3519730"/>
                <a:ext cx="3845542" cy="550803"/>
              </a:xfrm>
              <a:prstGeom prst="triangl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35" name="Rectangle 134"/>
            <p:cNvSpPr/>
            <p:nvPr/>
          </p:nvSpPr>
          <p:spPr>
            <a:xfrm>
              <a:off x="1017646" y="2323882"/>
              <a:ext cx="2426594" cy="91440"/>
            </a:xfrm>
            <a:prstGeom prst="rect">
              <a:avLst/>
            </a:prstGeom>
            <a:solidFill>
              <a:schemeClr val="tx2">
                <a:lumMod val="60000"/>
                <a:lumOff val="40000"/>
              </a:schemeClr>
            </a:solidFill>
            <a:ln>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sp>
      </p:grpSp>
      <p:grpSp>
        <p:nvGrpSpPr>
          <p:cNvPr id="10" name="Group 33" descr=" 31"/>
          <p:cNvGrpSpPr/>
          <p:nvPr/>
        </p:nvGrpSpPr>
        <p:grpSpPr>
          <a:xfrm>
            <a:off x="1061434" y="4277924"/>
            <a:ext cx="2053133" cy="2011731"/>
            <a:chOff x="844872" y="1998572"/>
            <a:chExt cx="3440494" cy="1956765"/>
          </a:xfrm>
        </p:grpSpPr>
        <p:grpSp>
          <p:nvGrpSpPr>
            <p:cNvPr id="11" name="Group 13"/>
            <p:cNvGrpSpPr/>
            <p:nvPr/>
          </p:nvGrpSpPr>
          <p:grpSpPr>
            <a:xfrm>
              <a:off x="844872" y="1998572"/>
              <a:ext cx="3440494" cy="1956765"/>
              <a:chOff x="6086275" y="1135072"/>
              <a:chExt cx="3775493" cy="2993873"/>
            </a:xfrm>
          </p:grpSpPr>
          <p:sp>
            <p:nvSpPr>
              <p:cNvPr id="141" name="Rectangle 140"/>
              <p:cNvSpPr/>
              <p:nvPr/>
            </p:nvSpPr>
            <p:spPr>
              <a:xfrm>
                <a:off x="6086275" y="1135072"/>
                <a:ext cx="3775493" cy="2620045"/>
              </a:xfrm>
              <a:prstGeom prst="rect">
                <a:avLst/>
              </a:prstGeom>
              <a:solidFill>
                <a:srgbClr val="BFBFBF"/>
              </a:solidFill>
              <a:ln>
                <a:noFill/>
              </a:ln>
              <a:effectLst/>
            </p:spPr>
            <p:style>
              <a:lnRef idx="1">
                <a:schemeClr val="accent1"/>
              </a:lnRef>
              <a:fillRef idx="3">
                <a:schemeClr val="accent1"/>
              </a:fillRef>
              <a:effectRef idx="2">
                <a:schemeClr val="accent1"/>
              </a:effectRef>
              <a:fontRef idx="minor">
                <a:schemeClr val="lt1"/>
              </a:fontRef>
            </p:style>
            <p:txBody>
              <a:bodyPr wrap="square" lIns="182880" tIns="365760" rIns="182880" bIns="0" rtlCol="0" anchor="t" anchorCtr="0">
                <a:noAutofit/>
              </a:bodyPr>
              <a:lstStyle/>
              <a:p>
                <a:pPr algn="ctr">
                  <a:lnSpc>
                    <a:spcPts val="2300"/>
                  </a:lnSpc>
                </a:pPr>
                <a:r>
                  <a:rPr lang="es-ES" sz="2050" b="1" dirty="0" smtClean="0">
                    <a:solidFill>
                      <a:schemeClr val="tx1">
                        <a:lumMod val="75000"/>
                        <a:lumOff val="25000"/>
                      </a:schemeClr>
                    </a:solidFill>
                  </a:rPr>
                  <a:t>Administración y Diseminación del Conocimiento </a:t>
                </a:r>
                <a:endParaRPr lang="es-ES" sz="2050" b="1" dirty="0">
                  <a:solidFill>
                    <a:schemeClr val="tx1">
                      <a:lumMod val="75000"/>
                      <a:lumOff val="25000"/>
                    </a:schemeClr>
                  </a:solidFill>
                </a:endParaRPr>
              </a:p>
            </p:txBody>
          </p:sp>
          <p:sp>
            <p:nvSpPr>
              <p:cNvPr id="142" name="Isosceles Triangle 141"/>
              <p:cNvSpPr/>
              <p:nvPr/>
            </p:nvSpPr>
            <p:spPr>
              <a:xfrm flipV="1">
                <a:off x="6086275" y="3732296"/>
                <a:ext cx="3775493" cy="396649"/>
              </a:xfrm>
              <a:prstGeom prst="triangl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40" name="Rectangle 139"/>
            <p:cNvSpPr/>
            <p:nvPr/>
          </p:nvSpPr>
          <p:spPr>
            <a:xfrm>
              <a:off x="1351821" y="2232442"/>
              <a:ext cx="2426594" cy="91440"/>
            </a:xfrm>
            <a:prstGeom prst="rect">
              <a:avLst/>
            </a:prstGeom>
            <a:solidFill>
              <a:schemeClr val="tx2">
                <a:lumMod val="60000"/>
                <a:lumOff val="40000"/>
              </a:schemeClr>
            </a:solidFill>
            <a:ln>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sp>
      </p:grpSp>
      <p:grpSp>
        <p:nvGrpSpPr>
          <p:cNvPr id="12" name="Group 33" descr=" 31"/>
          <p:cNvGrpSpPr/>
          <p:nvPr/>
        </p:nvGrpSpPr>
        <p:grpSpPr>
          <a:xfrm>
            <a:off x="5882186" y="4277924"/>
            <a:ext cx="2145054" cy="2011731"/>
            <a:chOff x="701040" y="2113281"/>
            <a:chExt cx="3071519" cy="1712435"/>
          </a:xfrm>
        </p:grpSpPr>
        <p:grpSp>
          <p:nvGrpSpPr>
            <p:cNvPr id="13" name="Group 13"/>
            <p:cNvGrpSpPr/>
            <p:nvPr/>
          </p:nvGrpSpPr>
          <p:grpSpPr>
            <a:xfrm>
              <a:off x="701040" y="2113281"/>
              <a:ext cx="3071519" cy="1712435"/>
              <a:chOff x="5928439" y="1310578"/>
              <a:chExt cx="3370591" cy="2620045"/>
            </a:xfrm>
          </p:grpSpPr>
          <p:sp>
            <p:nvSpPr>
              <p:cNvPr id="146" name="Rectangle 145"/>
              <p:cNvSpPr/>
              <p:nvPr/>
            </p:nvSpPr>
            <p:spPr>
              <a:xfrm>
                <a:off x="5928439" y="1310578"/>
                <a:ext cx="3370591" cy="2238470"/>
              </a:xfrm>
              <a:prstGeom prst="rect">
                <a:avLst/>
              </a:prstGeom>
              <a:solidFill>
                <a:srgbClr val="BFBFBF"/>
              </a:solidFill>
              <a:ln>
                <a:noFill/>
              </a:ln>
              <a:effectLst/>
            </p:spPr>
            <p:style>
              <a:lnRef idx="1">
                <a:schemeClr val="accent1"/>
              </a:lnRef>
              <a:fillRef idx="3">
                <a:schemeClr val="accent1"/>
              </a:fillRef>
              <a:effectRef idx="2">
                <a:schemeClr val="accent1"/>
              </a:effectRef>
              <a:fontRef idx="minor">
                <a:schemeClr val="lt1"/>
              </a:fontRef>
            </p:style>
            <p:txBody>
              <a:bodyPr wrap="square" lIns="182880" tIns="365760" rIns="182880" bIns="0" rtlCol="0" anchor="t" anchorCtr="0">
                <a:noAutofit/>
              </a:bodyPr>
              <a:lstStyle/>
              <a:p>
                <a:pPr algn="ctr">
                  <a:lnSpc>
                    <a:spcPts val="2300"/>
                  </a:lnSpc>
                </a:pPr>
                <a:r>
                  <a:rPr lang="es-ES" sz="2100" b="1" dirty="0" smtClean="0">
                    <a:solidFill>
                      <a:schemeClr val="tx1">
                        <a:lumMod val="75000"/>
                        <a:lumOff val="25000"/>
                      </a:schemeClr>
                    </a:solidFill>
                  </a:rPr>
                  <a:t>Movilización de Recursos</a:t>
                </a:r>
                <a:endParaRPr lang="es-ES" sz="2100" dirty="0">
                  <a:solidFill>
                    <a:schemeClr val="tx1">
                      <a:lumMod val="75000"/>
                      <a:lumOff val="25000"/>
                    </a:schemeClr>
                  </a:solidFill>
                  <a:latin typeface="Nevis"/>
                  <a:cs typeface="Nevis"/>
                </a:endParaRPr>
              </a:p>
            </p:txBody>
          </p:sp>
          <p:sp>
            <p:nvSpPr>
              <p:cNvPr id="147" name="Isosceles Triangle 146"/>
              <p:cNvSpPr/>
              <p:nvPr/>
            </p:nvSpPr>
            <p:spPr>
              <a:xfrm flipV="1">
                <a:off x="5928439" y="3533974"/>
                <a:ext cx="3370591" cy="396649"/>
              </a:xfrm>
              <a:prstGeom prst="triangl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45" name="Rectangle 144"/>
            <p:cNvSpPr/>
            <p:nvPr/>
          </p:nvSpPr>
          <p:spPr>
            <a:xfrm>
              <a:off x="1017646" y="2323882"/>
              <a:ext cx="2426594" cy="91440"/>
            </a:xfrm>
            <a:prstGeom prst="rect">
              <a:avLst/>
            </a:prstGeom>
            <a:solidFill>
              <a:schemeClr val="tx2">
                <a:lumMod val="60000"/>
                <a:lumOff val="40000"/>
              </a:schemeClr>
            </a:solidFill>
            <a:ln>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sp>
      </p:grpSp>
      <p:sp>
        <p:nvSpPr>
          <p:cNvPr id="42" name="Rectangle 24"/>
          <p:cNvSpPr/>
          <p:nvPr/>
        </p:nvSpPr>
        <p:spPr>
          <a:xfrm>
            <a:off x="0" y="0"/>
            <a:ext cx="9144000" cy="1371822"/>
          </a:xfrm>
          <a:prstGeom prst="rect">
            <a:avLst/>
          </a:prstGeom>
          <a:solidFill>
            <a:srgbClr val="BFBFBF"/>
          </a:solidFill>
          <a:ln>
            <a:noFill/>
          </a:ln>
          <a:effectLst/>
        </p:spPr>
        <p:style>
          <a:lnRef idx="1">
            <a:schemeClr val="accent1"/>
          </a:lnRef>
          <a:fillRef idx="3">
            <a:schemeClr val="accent1"/>
          </a:fillRef>
          <a:effectRef idx="2">
            <a:schemeClr val="accent1"/>
          </a:effectRef>
          <a:fontRef idx="minor">
            <a:schemeClr val="lt1"/>
          </a:fontRef>
        </p:style>
        <p:txBody>
          <a:bodyPr wrap="square" lIns="182880" tIns="182880" rIns="182880" bIns="0" rtlCol="0" anchor="ctr">
            <a:noAutofit/>
          </a:bodyPr>
          <a:lstStyle/>
          <a:p>
            <a:pPr algn="ctr">
              <a:lnSpc>
                <a:spcPts val="3920"/>
              </a:lnSpc>
            </a:pPr>
            <a:endParaRPr lang="en-US" sz="3000">
              <a:solidFill>
                <a:schemeClr val="tx1">
                  <a:lumMod val="85000"/>
                  <a:lumOff val="15000"/>
                </a:schemeClr>
              </a:solidFill>
              <a:latin typeface="Nevis"/>
              <a:cs typeface="Nevis"/>
            </a:endParaRPr>
          </a:p>
        </p:txBody>
      </p:sp>
      <p:sp>
        <p:nvSpPr>
          <p:cNvPr id="43" name="1 Título"/>
          <p:cNvSpPr txBox="1">
            <a:spLocks/>
          </p:cNvSpPr>
          <p:nvPr/>
        </p:nvSpPr>
        <p:spPr>
          <a:xfrm>
            <a:off x="428596" y="214290"/>
            <a:ext cx="8229600" cy="989034"/>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3600" b="1" i="0" u="none" strike="noStrike" kern="1200" cap="none" spc="0" normalizeH="0" baseline="0" noProof="0" dirty="0" smtClean="0">
                <a:ln>
                  <a:noFill/>
                </a:ln>
                <a:solidFill>
                  <a:schemeClr val="tx1"/>
                </a:solidFill>
                <a:effectLst/>
                <a:uLnTx/>
                <a:uFillTx/>
                <a:latin typeface="+mj-lt"/>
                <a:ea typeface="+mj-ea"/>
                <a:cs typeface="+mj-cs"/>
              </a:rPr>
              <a:t>Áreas de contribución de la</a:t>
            </a:r>
            <a:r>
              <a:rPr kumimoji="0" lang="es-ES" sz="3600" b="1" i="0" u="none" strike="noStrike" kern="1200" cap="none" spc="0" normalizeH="0" noProof="0" dirty="0" smtClean="0">
                <a:ln>
                  <a:noFill/>
                </a:ln>
                <a:solidFill>
                  <a:schemeClr val="tx1"/>
                </a:solidFill>
                <a:effectLst/>
                <a:uLnTx/>
                <a:uFillTx/>
                <a:latin typeface="+mj-lt"/>
                <a:ea typeface="+mj-ea"/>
                <a:cs typeface="+mj-cs"/>
              </a:rPr>
              <a:t> FAO</a:t>
            </a:r>
            <a:endParaRPr kumimoji="0" lang="es-ES" sz="3600" b="1" i="0" u="none" strike="noStrike" kern="120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transition>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548680"/>
            <a:ext cx="7895848" cy="1051560"/>
          </a:xfrm>
        </p:spPr>
        <p:txBody>
          <a:bodyPr>
            <a:normAutofit fontScale="90000"/>
          </a:bodyPr>
          <a:lstStyle/>
          <a:p>
            <a:pPr algn="ct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sz="4000" dirty="0" smtClean="0">
                <a:effectLst>
                  <a:outerShdw blurRad="38100" dist="38100" dir="2700000" algn="tl">
                    <a:srgbClr val="000000">
                      <a:alpha val="43137"/>
                    </a:srgbClr>
                  </a:outerShdw>
                </a:effectLst>
              </a:rPr>
              <a:t/>
            </a:r>
            <a:br>
              <a:rPr lang="en-US" sz="4000" dirty="0" smtClean="0">
                <a:effectLst>
                  <a:outerShdw blurRad="38100" dist="38100" dir="2700000" algn="tl">
                    <a:srgbClr val="000000">
                      <a:alpha val="43137"/>
                    </a:srgbClr>
                  </a:outerShdw>
                </a:effectLst>
              </a:rPr>
            </a:br>
            <a:endParaRPr lang="en-US" sz="4000" b="0" i="1" dirty="0">
              <a:solidFill>
                <a:schemeClr val="tx1"/>
              </a:solidFill>
              <a:effectLst>
                <a:outerShdw blurRad="38100" dist="38100" dir="2700000" algn="tl">
                  <a:srgbClr val="000000">
                    <a:alpha val="43137"/>
                  </a:srgbClr>
                </a:outerShdw>
              </a:effectLst>
            </a:endParaRPr>
          </a:p>
        </p:txBody>
      </p:sp>
      <p:sp>
        <p:nvSpPr>
          <p:cNvPr id="18" name="Rectangle 24"/>
          <p:cNvSpPr/>
          <p:nvPr/>
        </p:nvSpPr>
        <p:spPr>
          <a:xfrm>
            <a:off x="0" y="0"/>
            <a:ext cx="9144000" cy="1371822"/>
          </a:xfrm>
          <a:prstGeom prst="rect">
            <a:avLst/>
          </a:prstGeom>
          <a:solidFill>
            <a:srgbClr val="BFBFBF"/>
          </a:solidFill>
          <a:ln>
            <a:noFill/>
          </a:ln>
          <a:effectLst/>
        </p:spPr>
        <p:style>
          <a:lnRef idx="1">
            <a:schemeClr val="accent1"/>
          </a:lnRef>
          <a:fillRef idx="3">
            <a:schemeClr val="accent1"/>
          </a:fillRef>
          <a:effectRef idx="2">
            <a:schemeClr val="accent1"/>
          </a:effectRef>
          <a:fontRef idx="minor">
            <a:schemeClr val="lt1"/>
          </a:fontRef>
        </p:style>
        <p:txBody>
          <a:bodyPr wrap="square" lIns="182880" tIns="182880" rIns="182880" bIns="0" rtlCol="0" anchor="ctr">
            <a:noAutofit/>
          </a:bodyPr>
          <a:lstStyle/>
          <a:p>
            <a:pPr algn="ctr">
              <a:lnSpc>
                <a:spcPts val="3920"/>
              </a:lnSpc>
            </a:pPr>
            <a:endParaRPr lang="en-US" sz="3000">
              <a:solidFill>
                <a:schemeClr val="tx1">
                  <a:lumMod val="85000"/>
                  <a:lumOff val="15000"/>
                </a:schemeClr>
              </a:solidFill>
              <a:latin typeface="Nevis"/>
              <a:cs typeface="Nevis"/>
            </a:endParaRPr>
          </a:p>
        </p:txBody>
      </p:sp>
      <p:sp>
        <p:nvSpPr>
          <p:cNvPr id="19" name="1 Título"/>
          <p:cNvSpPr txBox="1">
            <a:spLocks/>
          </p:cNvSpPr>
          <p:nvPr/>
        </p:nvSpPr>
        <p:spPr>
          <a:xfrm>
            <a:off x="428596" y="214290"/>
            <a:ext cx="8229600" cy="989034"/>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3600" b="1" i="0" u="none" strike="noStrike" kern="1200" cap="none" spc="0" normalizeH="0" baseline="0" noProof="0" dirty="0" smtClean="0">
                <a:ln>
                  <a:noFill/>
                </a:ln>
                <a:solidFill>
                  <a:schemeClr val="tx1"/>
                </a:solidFill>
                <a:effectLst/>
                <a:uLnTx/>
                <a:uFillTx/>
                <a:latin typeface="+mj-lt"/>
                <a:ea typeface="+mj-ea"/>
                <a:cs typeface="+mj-cs"/>
              </a:rPr>
              <a:t>Ejemplos de participación</a:t>
            </a:r>
            <a:r>
              <a:rPr kumimoji="0" lang="es-ES" sz="3600" b="1" i="0" u="none" strike="noStrike" kern="1200" cap="none" spc="0" normalizeH="0" noProof="0" dirty="0" smtClean="0">
                <a:ln>
                  <a:noFill/>
                </a:ln>
                <a:solidFill>
                  <a:schemeClr val="tx1"/>
                </a:solidFill>
                <a:effectLst/>
                <a:uLnTx/>
                <a:uFillTx/>
                <a:latin typeface="+mj-lt"/>
                <a:ea typeface="+mj-ea"/>
                <a:cs typeface="+mj-cs"/>
              </a:rPr>
              <a:t> del sector privado</a:t>
            </a:r>
            <a:endParaRPr kumimoji="0" lang="es-ES" sz="3600" b="1"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20" name="19 CuadroTexto"/>
          <p:cNvSpPr txBox="1"/>
          <p:nvPr/>
        </p:nvSpPr>
        <p:spPr>
          <a:xfrm>
            <a:off x="5715008" y="1500174"/>
            <a:ext cx="3143272" cy="1400383"/>
          </a:xfrm>
          <a:prstGeom prst="rect">
            <a:avLst/>
          </a:prstGeom>
          <a:noFill/>
          <a:ln>
            <a:solidFill>
              <a:schemeClr val="tx1"/>
            </a:solidFill>
          </a:ln>
        </p:spPr>
        <p:txBody>
          <a:bodyPr wrap="square" rtlCol="0">
            <a:spAutoFit/>
          </a:bodyPr>
          <a:lstStyle/>
          <a:p>
            <a:r>
              <a:rPr lang="es-ES" sz="1700" b="1" u="sng" dirty="0" smtClean="0"/>
              <a:t>Colaboración </a:t>
            </a:r>
            <a:r>
              <a:rPr lang="es-ES" sz="1700" dirty="0" smtClean="0">
                <a:sym typeface="Wingdings" pitchFamily="2" charset="2"/>
              </a:rPr>
              <a:t> por ejemplo, r</a:t>
            </a:r>
            <a:r>
              <a:rPr lang="es-ES" sz="1700" dirty="0" smtClean="0"/>
              <a:t>enovación de la colaboración para la elaboración de una estrategia conjunta con el fin de erradicar el hambre en África   </a:t>
            </a:r>
          </a:p>
        </p:txBody>
      </p:sp>
      <p:sp>
        <p:nvSpPr>
          <p:cNvPr id="22" name="21 Elipse"/>
          <p:cNvSpPr/>
          <p:nvPr/>
        </p:nvSpPr>
        <p:spPr>
          <a:xfrm>
            <a:off x="3571868" y="2786058"/>
            <a:ext cx="2000264" cy="15001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Ámbitos de Participación</a:t>
            </a:r>
            <a:endParaRPr lang="es-ES" dirty="0"/>
          </a:p>
        </p:txBody>
      </p:sp>
      <p:sp>
        <p:nvSpPr>
          <p:cNvPr id="25" name="24 CuadroTexto"/>
          <p:cNvSpPr txBox="1"/>
          <p:nvPr/>
        </p:nvSpPr>
        <p:spPr>
          <a:xfrm>
            <a:off x="142844" y="1571612"/>
            <a:ext cx="3214710" cy="2446824"/>
          </a:xfrm>
          <a:prstGeom prst="rect">
            <a:avLst/>
          </a:prstGeom>
          <a:noFill/>
          <a:ln>
            <a:solidFill>
              <a:schemeClr val="tx1"/>
            </a:solidFill>
          </a:ln>
        </p:spPr>
        <p:txBody>
          <a:bodyPr wrap="square" rtlCol="0">
            <a:spAutoFit/>
          </a:bodyPr>
          <a:lstStyle/>
          <a:p>
            <a:pPr marL="0" lvl="1"/>
            <a:r>
              <a:rPr lang="es-ES" sz="1700" b="1" u="sng" dirty="0" smtClean="0"/>
              <a:t>Establecimiento de Normas y Principios </a:t>
            </a:r>
            <a:r>
              <a:rPr lang="en-US" sz="1700" dirty="0" smtClean="0">
                <a:sym typeface="Wingdings" pitchFamily="2" charset="2"/>
              </a:rPr>
              <a:t></a:t>
            </a:r>
            <a:endParaRPr lang="es-ES" sz="1700" dirty="0" smtClean="0">
              <a:sym typeface="Wingdings" pitchFamily="2" charset="2"/>
            </a:endParaRPr>
          </a:p>
          <a:p>
            <a:pPr marL="342900" lvl="1" indent="-342900">
              <a:buAutoNum type="arabicPeriod"/>
            </a:pPr>
            <a:r>
              <a:rPr lang="es-ES" sz="1700" dirty="0" smtClean="0">
                <a:sym typeface="Wingdings" pitchFamily="2" charset="2"/>
              </a:rPr>
              <a:t>Principios para la inversión responsable en la agricultura y los sistemas alimentarios </a:t>
            </a:r>
            <a:r>
              <a:rPr lang="en-US" sz="1700" dirty="0" smtClean="0">
                <a:sym typeface="Wingdings" pitchFamily="2" charset="2"/>
              </a:rPr>
              <a:t>(PRAI)</a:t>
            </a:r>
          </a:p>
          <a:p>
            <a:pPr marL="342900" lvl="1" indent="-342900">
              <a:buAutoNum type="arabicPeriod"/>
            </a:pPr>
            <a:r>
              <a:rPr lang="es-ES" sz="1700" dirty="0" smtClean="0">
                <a:sym typeface="Wingdings" pitchFamily="2" charset="2"/>
              </a:rPr>
              <a:t>Guías Voluntarias para la Gobernanza Responsable de la Tierra, Pesca y bosques </a:t>
            </a:r>
            <a:r>
              <a:rPr lang="en-US" sz="1700" dirty="0" smtClean="0">
                <a:sym typeface="Wingdings" pitchFamily="2" charset="2"/>
              </a:rPr>
              <a:t>(VGLT) </a:t>
            </a:r>
          </a:p>
        </p:txBody>
      </p:sp>
      <p:sp>
        <p:nvSpPr>
          <p:cNvPr id="37" name="36 CuadroTexto"/>
          <p:cNvSpPr txBox="1"/>
          <p:nvPr/>
        </p:nvSpPr>
        <p:spPr>
          <a:xfrm>
            <a:off x="5786446" y="3214686"/>
            <a:ext cx="3071866" cy="1400383"/>
          </a:xfrm>
          <a:prstGeom prst="rect">
            <a:avLst/>
          </a:prstGeom>
          <a:noFill/>
          <a:ln>
            <a:solidFill>
              <a:schemeClr val="tx1"/>
            </a:solidFill>
          </a:ln>
        </p:spPr>
        <p:txBody>
          <a:bodyPr wrap="square" rtlCol="0">
            <a:spAutoFit/>
          </a:bodyPr>
          <a:lstStyle/>
          <a:p>
            <a:r>
              <a:rPr lang="es-ES" sz="1700" b="1" u="sng" dirty="0" smtClean="0"/>
              <a:t>Diálogo de políticas </a:t>
            </a:r>
            <a:r>
              <a:rPr lang="es-ES" sz="1700" dirty="0" smtClean="0">
                <a:sym typeface="Wingdings" pitchFamily="2" charset="2"/>
              </a:rPr>
              <a:t> por ejemplo, con la Segunda Conferencia Internacional sobre Nutrición (ICN2) : encuentro inter-gubernamental </a:t>
            </a:r>
            <a:endParaRPr lang="es-ES" sz="1700" dirty="0"/>
          </a:p>
        </p:txBody>
      </p:sp>
      <p:sp>
        <p:nvSpPr>
          <p:cNvPr id="100" name="99 CuadroTexto"/>
          <p:cNvSpPr txBox="1"/>
          <p:nvPr/>
        </p:nvSpPr>
        <p:spPr>
          <a:xfrm>
            <a:off x="214282" y="4286256"/>
            <a:ext cx="3143272" cy="1400383"/>
          </a:xfrm>
          <a:prstGeom prst="rect">
            <a:avLst/>
          </a:prstGeom>
          <a:noFill/>
          <a:ln>
            <a:solidFill>
              <a:schemeClr val="tx1"/>
            </a:solidFill>
          </a:ln>
        </p:spPr>
        <p:txBody>
          <a:bodyPr wrap="square" rtlCol="0">
            <a:spAutoFit/>
          </a:bodyPr>
          <a:lstStyle/>
          <a:p>
            <a:r>
              <a:rPr lang="es-ES" sz="1700" b="1" u="sng" dirty="0" smtClean="0"/>
              <a:t>Apoyo y Comunicación </a:t>
            </a:r>
            <a:r>
              <a:rPr lang="es-ES" sz="1700" dirty="0" smtClean="0">
                <a:sym typeface="Wingdings" pitchFamily="2" charset="2"/>
              </a:rPr>
              <a:t> </a:t>
            </a:r>
          </a:p>
          <a:p>
            <a:pPr>
              <a:buFontTx/>
              <a:buChar char="-"/>
            </a:pPr>
            <a:r>
              <a:rPr lang="es-ES" sz="1700" dirty="0" smtClean="0">
                <a:sym typeface="Wingdings" pitchFamily="2" charset="2"/>
              </a:rPr>
              <a:t>2014 : año internacional de la Agricultura Familiar </a:t>
            </a:r>
          </a:p>
          <a:p>
            <a:pPr>
              <a:buFontTx/>
              <a:buChar char="-"/>
            </a:pPr>
            <a:r>
              <a:rPr lang="es-ES" sz="1700" dirty="0" err="1" smtClean="0">
                <a:sym typeface="Wingdings" pitchFamily="2" charset="2"/>
              </a:rPr>
              <a:t>Etihad</a:t>
            </a:r>
            <a:r>
              <a:rPr lang="es-ES" sz="1700" dirty="0" smtClean="0">
                <a:sym typeface="Wingdings" pitchFamily="2" charset="2"/>
              </a:rPr>
              <a:t> Airways : promoción de los trabajos de la FAO   </a:t>
            </a:r>
            <a:endParaRPr lang="es-ES" sz="1700" dirty="0"/>
          </a:p>
        </p:txBody>
      </p:sp>
      <p:sp>
        <p:nvSpPr>
          <p:cNvPr id="103" name="102 CuadroTexto"/>
          <p:cNvSpPr txBox="1"/>
          <p:nvPr/>
        </p:nvSpPr>
        <p:spPr>
          <a:xfrm>
            <a:off x="5715008" y="4857760"/>
            <a:ext cx="3143272" cy="1138773"/>
          </a:xfrm>
          <a:prstGeom prst="rect">
            <a:avLst/>
          </a:prstGeom>
          <a:noFill/>
          <a:ln>
            <a:solidFill>
              <a:schemeClr val="tx1"/>
            </a:solidFill>
          </a:ln>
        </p:spPr>
        <p:txBody>
          <a:bodyPr wrap="square" rtlCol="0">
            <a:spAutoFit/>
          </a:bodyPr>
          <a:lstStyle/>
          <a:p>
            <a:r>
              <a:rPr lang="es-ES" sz="1700" b="1" u="sng" dirty="0" smtClean="0"/>
              <a:t>Administración y Diseminación del Conocimiento </a:t>
            </a:r>
            <a:r>
              <a:rPr lang="es-ES" sz="1700" dirty="0" smtClean="0">
                <a:sym typeface="Wingdings" pitchFamily="2" charset="2"/>
              </a:rPr>
              <a:t> </a:t>
            </a:r>
            <a:r>
              <a:rPr lang="es-ES" sz="1700" dirty="0" err="1" smtClean="0">
                <a:sym typeface="Wingdings" pitchFamily="2" charset="2"/>
              </a:rPr>
              <a:t>FishInfo</a:t>
            </a:r>
            <a:r>
              <a:rPr lang="es-ES" sz="1700" dirty="0" smtClean="0">
                <a:sym typeface="Wingdings" pitchFamily="2" charset="2"/>
              </a:rPr>
              <a:t> Network (FIN) = asistencia en el sector pesquero </a:t>
            </a:r>
            <a:endParaRPr lang="es-ES" sz="1700" dirty="0"/>
          </a:p>
        </p:txBody>
      </p:sp>
      <p:sp>
        <p:nvSpPr>
          <p:cNvPr id="104" name="103 CuadroTexto"/>
          <p:cNvSpPr txBox="1"/>
          <p:nvPr/>
        </p:nvSpPr>
        <p:spPr>
          <a:xfrm>
            <a:off x="285720" y="5929330"/>
            <a:ext cx="5000660" cy="615553"/>
          </a:xfrm>
          <a:prstGeom prst="rect">
            <a:avLst/>
          </a:prstGeom>
          <a:noFill/>
          <a:ln>
            <a:solidFill>
              <a:schemeClr val="tx1"/>
            </a:solidFill>
          </a:ln>
        </p:spPr>
        <p:txBody>
          <a:bodyPr wrap="square" rtlCol="0">
            <a:spAutoFit/>
          </a:bodyPr>
          <a:lstStyle/>
          <a:p>
            <a:r>
              <a:rPr lang="es-ES" sz="1700" b="1" u="sng" dirty="0" smtClean="0"/>
              <a:t>Movilización de Recursos </a:t>
            </a:r>
            <a:r>
              <a:rPr lang="es-ES" sz="1700" dirty="0" smtClean="0">
                <a:sym typeface="Wingdings" pitchFamily="2" charset="2"/>
              </a:rPr>
              <a:t> Programa “Paraguas” del Sector Privado de la FAO </a:t>
            </a:r>
            <a:endParaRPr lang="es-ES" sz="1700" dirty="0"/>
          </a:p>
        </p:txBody>
      </p:sp>
      <p:cxnSp>
        <p:nvCxnSpPr>
          <p:cNvPr id="106" name="105 Conector recto de flecha"/>
          <p:cNvCxnSpPr/>
          <p:nvPr/>
        </p:nvCxnSpPr>
        <p:spPr>
          <a:xfrm flipV="1">
            <a:off x="4929190" y="2285992"/>
            <a:ext cx="714380" cy="57150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09" name="108 Conector recto de flecha"/>
          <p:cNvCxnSpPr/>
          <p:nvPr/>
        </p:nvCxnSpPr>
        <p:spPr>
          <a:xfrm rot="10800000">
            <a:off x="3428992" y="2428868"/>
            <a:ext cx="714380" cy="42862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11" name="110 Conector recto de flecha"/>
          <p:cNvCxnSpPr>
            <a:stCxn id="22" idx="3"/>
          </p:cNvCxnSpPr>
          <p:nvPr/>
        </p:nvCxnSpPr>
        <p:spPr>
          <a:xfrm rot="5400000">
            <a:off x="3287014" y="4208535"/>
            <a:ext cx="719765" cy="43580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13" name="112 Conector recto de flecha"/>
          <p:cNvCxnSpPr/>
          <p:nvPr/>
        </p:nvCxnSpPr>
        <p:spPr>
          <a:xfrm rot="5400000">
            <a:off x="3607587" y="5107793"/>
            <a:ext cx="1643074"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15" name="114 Conector recto de flecha"/>
          <p:cNvCxnSpPr/>
          <p:nvPr/>
        </p:nvCxnSpPr>
        <p:spPr>
          <a:xfrm rot="16200000" flipH="1">
            <a:off x="5465873" y="3821012"/>
            <a:ext cx="148261" cy="50724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17" name="116 Conector recto de flecha"/>
          <p:cNvCxnSpPr/>
          <p:nvPr/>
        </p:nvCxnSpPr>
        <p:spPr>
          <a:xfrm rot="16200000" flipH="1">
            <a:off x="4714876" y="4357694"/>
            <a:ext cx="1071570" cy="78581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85720" y="1428736"/>
            <a:ext cx="8643998" cy="5429264"/>
          </a:xfrm>
        </p:spPr>
        <p:txBody>
          <a:bodyPr>
            <a:normAutofit fontScale="92500"/>
          </a:bodyPr>
          <a:lstStyle/>
          <a:p>
            <a:pPr marL="0" indent="0">
              <a:buNone/>
            </a:pPr>
            <a:r>
              <a:rPr lang="es-ES" sz="2600" dirty="0" smtClean="0"/>
              <a:t>Presentación Grupo de Trabajo del Centro de Estudio Comisión Europea en la Conferencia EGEA – Milán, 3 al 5 de junio de 2015 : </a:t>
            </a:r>
            <a:r>
              <a:rPr lang="es-ES" sz="2600" i="1" dirty="0" smtClean="0"/>
              <a:t>¿En qué mundo viviremos y cómo nos alimentaremos en 2050?</a:t>
            </a:r>
            <a:r>
              <a:rPr lang="es-ES" sz="2600" dirty="0" smtClean="0"/>
              <a:t> - 4 escenarios plausibles : </a:t>
            </a:r>
          </a:p>
          <a:p>
            <a:pPr marL="400050" lvl="1" indent="0" algn="just">
              <a:buFont typeface="Wingdings" pitchFamily="2" charset="2"/>
              <a:buChar char="Ø"/>
            </a:pPr>
            <a:r>
              <a:rPr lang="es-ES" sz="2400" dirty="0" smtClean="0"/>
              <a:t> </a:t>
            </a:r>
            <a:r>
              <a:rPr lang="es-ES" sz="2100" u="sng" dirty="0" smtClean="0"/>
              <a:t>Escenario nº1</a:t>
            </a:r>
            <a:r>
              <a:rPr lang="es-ES" sz="2100" dirty="0" smtClean="0"/>
              <a:t>: población mayoritariamente urbana, busca alimentarse a bajo coste – gran poder del sector agroalimentario, globalización desbordante </a:t>
            </a:r>
          </a:p>
          <a:p>
            <a:pPr marL="400050" lvl="1" indent="0" algn="just">
              <a:buFont typeface="Wingdings" pitchFamily="2" charset="2"/>
              <a:buChar char="Ø"/>
            </a:pPr>
            <a:r>
              <a:rPr lang="es-ES" sz="2100" dirty="0" smtClean="0"/>
              <a:t> </a:t>
            </a:r>
            <a:r>
              <a:rPr lang="es-ES" sz="2100" u="sng" dirty="0" smtClean="0"/>
              <a:t>Escenario nº2:</a:t>
            </a:r>
            <a:r>
              <a:rPr lang="es-ES" sz="2100" dirty="0" smtClean="0"/>
              <a:t> fracaso de las negociaciones internacionales </a:t>
            </a:r>
            <a:r>
              <a:rPr lang="es-ES" sz="2100" dirty="0" smtClean="0">
                <a:sym typeface="Wingdings" pitchFamily="2" charset="2"/>
              </a:rPr>
              <a:t> aumento de las negociaciones bilaterales, embargos ; inversiones en el desarrollo sostenible, </a:t>
            </a:r>
            <a:r>
              <a:rPr lang="es-ES" sz="2100" dirty="0" err="1" smtClean="0">
                <a:sym typeface="Wingdings" pitchFamily="2" charset="2"/>
              </a:rPr>
              <a:t>agroecología</a:t>
            </a:r>
            <a:r>
              <a:rPr lang="es-ES" sz="2100" dirty="0" smtClean="0">
                <a:sym typeface="Wingdings" pitchFamily="2" charset="2"/>
              </a:rPr>
              <a:t> </a:t>
            </a:r>
          </a:p>
          <a:p>
            <a:pPr marL="400050" lvl="1" indent="0" algn="just">
              <a:buFont typeface="Wingdings" pitchFamily="2" charset="2"/>
              <a:buChar char="Ø"/>
            </a:pPr>
            <a:r>
              <a:rPr lang="es-ES" sz="2100" dirty="0" smtClean="0">
                <a:sym typeface="Wingdings" pitchFamily="2" charset="2"/>
              </a:rPr>
              <a:t> </a:t>
            </a:r>
            <a:r>
              <a:rPr lang="es-ES" sz="2100" u="sng" dirty="0" smtClean="0">
                <a:sym typeface="Wingdings" pitchFamily="2" charset="2"/>
              </a:rPr>
              <a:t>Escenario nº3</a:t>
            </a:r>
            <a:r>
              <a:rPr lang="es-ES" sz="2100" dirty="0" smtClean="0">
                <a:sym typeface="Wingdings" pitchFamily="2" charset="2"/>
              </a:rPr>
              <a:t>: Europa = continente en declive, dependiente de EE.UU., las grandes multinacionales controlan el sector agroalimentario </a:t>
            </a:r>
          </a:p>
          <a:p>
            <a:pPr marL="400050" lvl="1" indent="0" algn="just">
              <a:buFont typeface="Wingdings" pitchFamily="2" charset="2"/>
              <a:buChar char="Ø"/>
            </a:pPr>
            <a:r>
              <a:rPr lang="es-ES" sz="2100" dirty="0" smtClean="0">
                <a:sym typeface="Wingdings" pitchFamily="2" charset="2"/>
              </a:rPr>
              <a:t> </a:t>
            </a:r>
            <a:r>
              <a:rPr lang="es-ES" sz="2100" u="sng" dirty="0" smtClean="0">
                <a:sym typeface="Wingdings" pitchFamily="2" charset="2"/>
              </a:rPr>
              <a:t>Escenario nº4</a:t>
            </a:r>
            <a:r>
              <a:rPr lang="es-ES" sz="2100" dirty="0" smtClean="0">
                <a:sym typeface="Wingdings" pitchFamily="2" charset="2"/>
              </a:rPr>
              <a:t>: Europa reacciona frente a los elevados gastos </a:t>
            </a:r>
            <a:r>
              <a:rPr lang="es-ES" sz="2100" dirty="0" smtClean="0"/>
              <a:t>en sanidad generados por una mala alimentación de la población – se trata de ver la alimentación como la forma de tener una salud mejor y limitar el gasto de la sanidad pública (= “</a:t>
            </a:r>
            <a:r>
              <a:rPr lang="es-ES" sz="2100" dirty="0" err="1" smtClean="0"/>
              <a:t>fhood</a:t>
            </a:r>
            <a:r>
              <a:rPr lang="es-ES" sz="2100" dirty="0" smtClean="0"/>
              <a:t>” - contracción de “</a:t>
            </a:r>
            <a:r>
              <a:rPr lang="es-ES" sz="2100" dirty="0" err="1" smtClean="0"/>
              <a:t>pharmacy</a:t>
            </a:r>
            <a:r>
              <a:rPr lang="es-ES" sz="2100" dirty="0" smtClean="0"/>
              <a:t>” y “</a:t>
            </a:r>
            <a:r>
              <a:rPr lang="es-ES" sz="2100" dirty="0" err="1" smtClean="0"/>
              <a:t>food</a:t>
            </a:r>
            <a:r>
              <a:rPr lang="es-ES" sz="2100" dirty="0" smtClean="0"/>
              <a:t>”) </a:t>
            </a:r>
            <a:r>
              <a:rPr lang="es-ES" sz="2100" dirty="0" smtClean="0">
                <a:sym typeface="Wingdings" pitchFamily="2" charset="2"/>
              </a:rPr>
              <a:t> es</a:t>
            </a:r>
            <a:r>
              <a:rPr lang="es-ES" sz="2100" dirty="0" smtClean="0"/>
              <a:t> necesaria una mayor implicación de todos los actores del sector </a:t>
            </a:r>
            <a:endParaRPr lang="es-ES" sz="2100" u="sng" dirty="0"/>
          </a:p>
        </p:txBody>
      </p:sp>
      <p:sp>
        <p:nvSpPr>
          <p:cNvPr id="4" name="Rectangle 24"/>
          <p:cNvSpPr/>
          <p:nvPr/>
        </p:nvSpPr>
        <p:spPr>
          <a:xfrm>
            <a:off x="0" y="-14523"/>
            <a:ext cx="9144000" cy="1371822"/>
          </a:xfrm>
          <a:prstGeom prst="rect">
            <a:avLst/>
          </a:prstGeom>
          <a:solidFill>
            <a:srgbClr val="BFBFBF"/>
          </a:solidFill>
          <a:ln>
            <a:noFill/>
          </a:ln>
          <a:effectLst/>
        </p:spPr>
        <p:style>
          <a:lnRef idx="1">
            <a:schemeClr val="accent1"/>
          </a:lnRef>
          <a:fillRef idx="3">
            <a:schemeClr val="accent1"/>
          </a:fillRef>
          <a:effectRef idx="2">
            <a:schemeClr val="accent1"/>
          </a:effectRef>
          <a:fontRef idx="minor">
            <a:schemeClr val="lt1"/>
          </a:fontRef>
        </p:style>
        <p:txBody>
          <a:bodyPr wrap="square" lIns="182880" tIns="182880" rIns="182880" bIns="0" rtlCol="0" anchor="ctr">
            <a:noAutofit/>
          </a:bodyPr>
          <a:lstStyle/>
          <a:p>
            <a:pPr algn="ctr">
              <a:lnSpc>
                <a:spcPts val="3920"/>
              </a:lnSpc>
            </a:pPr>
            <a:endParaRPr lang="en-US" sz="3000">
              <a:solidFill>
                <a:schemeClr val="tx1">
                  <a:lumMod val="85000"/>
                  <a:lumOff val="15000"/>
                </a:schemeClr>
              </a:solidFill>
              <a:latin typeface="Nevis"/>
              <a:cs typeface="Nevis"/>
            </a:endParaRPr>
          </a:p>
        </p:txBody>
      </p:sp>
      <p:sp>
        <p:nvSpPr>
          <p:cNvPr id="5" name="1 Título"/>
          <p:cNvSpPr>
            <a:spLocks noGrp="1"/>
          </p:cNvSpPr>
          <p:nvPr>
            <p:ph type="title"/>
          </p:nvPr>
        </p:nvSpPr>
        <p:spPr>
          <a:xfrm>
            <a:off x="428596" y="214290"/>
            <a:ext cx="8229600" cy="989034"/>
          </a:xfrm>
        </p:spPr>
        <p:txBody>
          <a:bodyPr>
            <a:noAutofit/>
          </a:bodyPr>
          <a:lstStyle/>
          <a:p>
            <a:r>
              <a:rPr lang="es-ES" sz="3600" b="1" dirty="0" smtClean="0"/>
              <a:t>Una panorámica sobre la alimentación en 2050</a:t>
            </a:r>
            <a:endParaRPr lang="es-ES" sz="3600" b="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711</TotalTime>
  <Words>2430</Words>
  <Application>Microsoft Office PowerPoint</Application>
  <PresentationFormat>Presentación en pantalla (4:3)</PresentationFormat>
  <Paragraphs>212</Paragraphs>
  <Slides>32</Slides>
  <Notes>4</Notes>
  <HiddenSlides>0</HiddenSlides>
  <MMClips>0</MMClips>
  <ScaleCrop>false</ScaleCrop>
  <HeadingPairs>
    <vt:vector size="4" baseType="variant">
      <vt:variant>
        <vt:lpstr>Tema</vt:lpstr>
      </vt:variant>
      <vt:variant>
        <vt:i4>1</vt:i4>
      </vt:variant>
      <vt:variant>
        <vt:lpstr>Títulos de diapositiva</vt:lpstr>
      </vt:variant>
      <vt:variant>
        <vt:i4>32</vt:i4>
      </vt:variant>
    </vt:vector>
  </HeadingPairs>
  <TitlesOfParts>
    <vt:vector size="33" baseType="lpstr">
      <vt:lpstr>Tema de Office</vt:lpstr>
      <vt:lpstr>“Las inversiones pesqueras privadas en países terceros y su papel en la cooperación para el desarrollo”</vt:lpstr>
      <vt:lpstr>La necesaria colaboración entre los sectores público y privado (1)</vt:lpstr>
      <vt:lpstr>La necesaria colaboración entre los sectores público y privado (2)</vt:lpstr>
      <vt:lpstr>La necesaria colaboración entre los sectores público y privado (3)</vt:lpstr>
      <vt:lpstr>Nueva visión estratégica</vt:lpstr>
      <vt:lpstr>Colaboración y apoyo Partenariados con el Sector Privado </vt:lpstr>
      <vt:lpstr>Presentación de PowerPoint</vt:lpstr>
      <vt:lpstr>        </vt:lpstr>
      <vt:lpstr>Una panorámica sobre la alimentación en 2050</vt:lpstr>
      <vt:lpstr>Presentación de PowerPoint</vt:lpstr>
      <vt:lpstr>Presentación de PowerPoint</vt:lpstr>
      <vt:lpstr>Presentación de PowerPoint</vt:lpstr>
      <vt:lpstr>Presentación de PowerPoint</vt:lpstr>
      <vt:lpstr>Cooperación pesquera : el modelo español (1)</vt:lpstr>
      <vt:lpstr>Presentación de PowerPoint</vt:lpstr>
      <vt:lpstr>Presentación de PowerPoint</vt:lpstr>
      <vt:lpstr>Presentación de PowerPoint</vt:lpstr>
      <vt:lpstr>La nueva PPC</vt:lpstr>
      <vt:lpstr>Presentación de PowerPoint</vt:lpstr>
      <vt:lpstr>Presentación de PowerPoint</vt:lpstr>
      <vt:lpstr>Conclusión</vt:lpstr>
      <vt:lpstr>Muchas gracias por su atención</vt:lpstr>
      <vt:lpstr>Anexos</vt:lpstr>
      <vt:lpstr>5 Objetivos Estratégicos de la FAO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Yolanda</dc:creator>
  <cp:lastModifiedBy>FRAN</cp:lastModifiedBy>
  <cp:revision>118</cp:revision>
  <dcterms:created xsi:type="dcterms:W3CDTF">2015-06-01T08:47:16Z</dcterms:created>
  <dcterms:modified xsi:type="dcterms:W3CDTF">2015-07-02T08:25:09Z</dcterms:modified>
</cp:coreProperties>
</file>